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680" y="-1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printerSettings" Target="printerSettings/printerSettings1.bin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45AD5-2562-4BF0-96BF-57B674BF8064}" type="datetimeFigureOut">
              <a:rPr lang="en-GB" smtClean="0"/>
              <a:t>11/01/21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4169B-89AF-4168-804F-364525A7EC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21208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45AD5-2562-4BF0-96BF-57B674BF8064}" type="datetimeFigureOut">
              <a:rPr lang="en-GB" smtClean="0"/>
              <a:t>11/01/21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4169B-89AF-4168-804F-364525A7EC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76594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45AD5-2562-4BF0-96BF-57B674BF8064}" type="datetimeFigureOut">
              <a:rPr lang="en-GB" smtClean="0"/>
              <a:t>11/01/21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4169B-89AF-4168-804F-364525A7EC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20575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45AD5-2562-4BF0-96BF-57B674BF8064}" type="datetimeFigureOut">
              <a:rPr lang="en-GB" smtClean="0"/>
              <a:t>11/01/21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4169B-89AF-4168-804F-364525A7EC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20791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45AD5-2562-4BF0-96BF-57B674BF8064}" type="datetimeFigureOut">
              <a:rPr lang="en-GB" smtClean="0"/>
              <a:t>11/01/21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4169B-89AF-4168-804F-364525A7EC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6721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45AD5-2562-4BF0-96BF-57B674BF8064}" type="datetimeFigureOut">
              <a:rPr lang="en-GB" smtClean="0"/>
              <a:t>11/01/21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4169B-89AF-4168-804F-364525A7EC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63539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45AD5-2562-4BF0-96BF-57B674BF8064}" type="datetimeFigureOut">
              <a:rPr lang="en-GB" smtClean="0"/>
              <a:t>11/01/21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4169B-89AF-4168-804F-364525A7EC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13007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45AD5-2562-4BF0-96BF-57B674BF8064}" type="datetimeFigureOut">
              <a:rPr lang="en-GB" smtClean="0"/>
              <a:t>11/01/21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4169B-89AF-4168-804F-364525A7EC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71219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45AD5-2562-4BF0-96BF-57B674BF8064}" type="datetimeFigureOut">
              <a:rPr lang="en-GB" smtClean="0"/>
              <a:t>11/01/21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4169B-89AF-4168-804F-364525A7EC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35145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45AD5-2562-4BF0-96BF-57B674BF8064}" type="datetimeFigureOut">
              <a:rPr lang="en-GB" smtClean="0"/>
              <a:t>11/01/21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4169B-89AF-4168-804F-364525A7EC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61537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45AD5-2562-4BF0-96BF-57B674BF8064}" type="datetimeFigureOut">
              <a:rPr lang="en-GB" smtClean="0"/>
              <a:t>11/01/21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4169B-89AF-4168-804F-364525A7EC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94897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645AD5-2562-4BF0-96BF-57B674BF8064}" type="datetimeFigureOut">
              <a:rPr lang="en-GB" smtClean="0"/>
              <a:t>11/01/21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B4169B-89AF-4168-804F-364525A7EC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65419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62000" y="762000"/>
            <a:ext cx="64770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chemeClr val="bg1">
                    <a:lumMod val="10000"/>
                  </a:schemeClr>
                </a:solidFill>
              </a:rPr>
              <a:t>L.O: I can use subordinating conjunctions in my writing </a:t>
            </a:r>
          </a:p>
          <a:p>
            <a:endParaRPr lang="en-GB" sz="3600" dirty="0">
              <a:solidFill>
                <a:schemeClr val="bg1">
                  <a:lumMod val="10000"/>
                </a:schemeClr>
              </a:solidFill>
            </a:endParaRPr>
          </a:p>
          <a:p>
            <a:endParaRPr lang="en-GB" sz="3600" dirty="0" smtClean="0">
              <a:solidFill>
                <a:schemeClr val="bg1">
                  <a:lumMod val="10000"/>
                </a:schemeClr>
              </a:solidFill>
            </a:endParaRPr>
          </a:p>
          <a:p>
            <a:endParaRPr lang="en-GB" sz="3600" dirty="0">
              <a:solidFill>
                <a:schemeClr val="bg1">
                  <a:lumMod val="10000"/>
                </a:schemeClr>
              </a:solidFill>
            </a:endParaRPr>
          </a:p>
          <a:p>
            <a:r>
              <a:rPr lang="en-GB" sz="3600" dirty="0" smtClean="0">
                <a:solidFill>
                  <a:schemeClr val="bg1">
                    <a:lumMod val="10000"/>
                  </a:schemeClr>
                </a:solidFill>
              </a:rPr>
              <a:t>Who can remember what a conjunction does ? </a:t>
            </a:r>
            <a:endParaRPr lang="en-GB" sz="3600" dirty="0">
              <a:solidFill>
                <a:schemeClr val="bg1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69024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>
              <a:solidFill>
                <a:schemeClr val="bg1">
                  <a:lumMod val="1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bg1">
                    <a:lumMod val="10000"/>
                  </a:schemeClr>
                </a:solidFill>
              </a:rPr>
              <a:t>A conjunction joins together two or more ideas in our writing to make one sentence.</a:t>
            </a:r>
          </a:p>
          <a:p>
            <a:endParaRPr lang="en-GB" dirty="0">
              <a:solidFill>
                <a:schemeClr val="bg1">
                  <a:lumMod val="10000"/>
                </a:schemeClr>
              </a:solidFill>
            </a:endParaRPr>
          </a:p>
          <a:p>
            <a:r>
              <a:rPr lang="en-GB" dirty="0" smtClean="0">
                <a:solidFill>
                  <a:schemeClr val="bg1">
                    <a:lumMod val="10000"/>
                  </a:schemeClr>
                </a:solidFill>
              </a:rPr>
              <a:t>This is a bit like a junction joins together two or more roads </a:t>
            </a:r>
          </a:p>
          <a:p>
            <a:endParaRPr lang="en-GB" dirty="0">
              <a:solidFill>
                <a:schemeClr val="bg1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77774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525963"/>
          </a:xfrm>
        </p:spPr>
        <p:txBody>
          <a:bodyPr>
            <a:normAutofit fontScale="85000" lnSpcReduction="20000"/>
          </a:bodyPr>
          <a:lstStyle/>
          <a:p>
            <a:r>
              <a:rPr lang="en-GB" dirty="0" smtClean="0">
                <a:solidFill>
                  <a:schemeClr val="bg1">
                    <a:lumMod val="10000"/>
                  </a:schemeClr>
                </a:solidFill>
              </a:rPr>
              <a:t>For example </a:t>
            </a:r>
          </a:p>
          <a:p>
            <a:pPr marL="0" indent="0">
              <a:buNone/>
            </a:pPr>
            <a:r>
              <a:rPr lang="en-GB" dirty="0" smtClean="0">
                <a:solidFill>
                  <a:schemeClr val="bg1">
                    <a:lumMod val="10000"/>
                  </a:schemeClr>
                </a:solidFill>
              </a:rPr>
              <a:t>Joey went shopping. </a:t>
            </a:r>
          </a:p>
          <a:p>
            <a:pPr marL="0" indent="0">
              <a:buNone/>
            </a:pPr>
            <a:endParaRPr lang="en-GB" dirty="0">
              <a:solidFill>
                <a:schemeClr val="bg1">
                  <a:lumMod val="10000"/>
                </a:schemeClr>
              </a:solidFill>
            </a:endParaRPr>
          </a:p>
          <a:p>
            <a:pPr marL="0" indent="0">
              <a:buNone/>
            </a:pPr>
            <a:r>
              <a:rPr lang="en-GB" dirty="0" smtClean="0">
                <a:solidFill>
                  <a:schemeClr val="bg1">
                    <a:lumMod val="10000"/>
                  </a:schemeClr>
                </a:solidFill>
              </a:rPr>
              <a:t>He didn’t buy anything. </a:t>
            </a:r>
          </a:p>
          <a:p>
            <a:pPr marL="0" indent="0">
              <a:buNone/>
            </a:pPr>
            <a:endParaRPr lang="en-GB" i="1" dirty="0" smtClean="0">
              <a:solidFill>
                <a:schemeClr val="bg1">
                  <a:lumMod val="10000"/>
                </a:schemeClr>
              </a:solidFill>
            </a:endParaRPr>
          </a:p>
          <a:p>
            <a:pPr marL="0" indent="0">
              <a:buNone/>
            </a:pPr>
            <a:r>
              <a:rPr lang="en-GB" i="1" dirty="0" smtClean="0">
                <a:solidFill>
                  <a:schemeClr val="bg1">
                    <a:lumMod val="10000"/>
                  </a:schemeClr>
                </a:solidFill>
              </a:rPr>
              <a:t>Becomes…….</a:t>
            </a:r>
          </a:p>
          <a:p>
            <a:pPr marL="0" indent="0">
              <a:buNone/>
            </a:pPr>
            <a:endParaRPr lang="en-GB" i="1" dirty="0">
              <a:solidFill>
                <a:schemeClr val="bg1">
                  <a:lumMod val="10000"/>
                </a:schemeClr>
              </a:solidFill>
            </a:endParaRPr>
          </a:p>
          <a:p>
            <a:pPr marL="0" indent="0">
              <a:buNone/>
            </a:pPr>
            <a:r>
              <a:rPr lang="en-GB" dirty="0" smtClean="0">
                <a:solidFill>
                  <a:schemeClr val="bg1">
                    <a:lumMod val="10000"/>
                  </a:schemeClr>
                </a:solidFill>
              </a:rPr>
              <a:t>Joey went shopping but he didn’t buy anything.</a:t>
            </a:r>
          </a:p>
          <a:p>
            <a:pPr marL="0" indent="0">
              <a:buNone/>
            </a:pPr>
            <a:r>
              <a:rPr lang="en-GB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</a:p>
          <a:p>
            <a:pPr marL="0" indent="0">
              <a:buNone/>
            </a:pPr>
            <a:r>
              <a:rPr lang="en-GB" dirty="0" smtClean="0">
                <a:solidFill>
                  <a:schemeClr val="bg1">
                    <a:lumMod val="10000"/>
                  </a:schemeClr>
                </a:solidFill>
              </a:rPr>
              <a:t>Tell the person you’re with; which word is the conjunction?</a:t>
            </a:r>
          </a:p>
          <a:p>
            <a:pPr marL="0" indent="0">
              <a:buNone/>
            </a:pPr>
            <a:endParaRPr lang="en-GB" i="1" dirty="0" smtClean="0">
              <a:solidFill>
                <a:schemeClr val="bg1">
                  <a:lumMod val="10000"/>
                </a:schemeClr>
              </a:solidFill>
            </a:endParaRPr>
          </a:p>
          <a:p>
            <a:pPr marL="0" indent="0">
              <a:buNone/>
            </a:pPr>
            <a:endParaRPr lang="en-GB" dirty="0">
              <a:solidFill>
                <a:schemeClr val="bg1">
                  <a:lumMod val="10000"/>
                </a:schemeClr>
              </a:solidFill>
            </a:endParaRPr>
          </a:p>
          <a:p>
            <a:pPr marL="0" indent="0">
              <a:buNone/>
            </a:pPr>
            <a:endParaRPr lang="en-GB" dirty="0" smtClean="0">
              <a:solidFill>
                <a:schemeClr val="bg1">
                  <a:lumMod val="10000"/>
                </a:schemeClr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14689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bg1">
                    <a:lumMod val="10000"/>
                  </a:schemeClr>
                </a:solidFill>
              </a:rPr>
              <a:t>That’s right.  The conjunction was but</a:t>
            </a:r>
          </a:p>
          <a:p>
            <a:endParaRPr lang="en-GB" dirty="0" smtClean="0">
              <a:solidFill>
                <a:schemeClr val="bg1">
                  <a:lumMod val="10000"/>
                </a:schemeClr>
              </a:solidFill>
            </a:endParaRPr>
          </a:p>
          <a:p>
            <a:pPr marL="0" indent="0">
              <a:buNone/>
            </a:pPr>
            <a:r>
              <a:rPr lang="en-GB" dirty="0" smtClean="0">
                <a:solidFill>
                  <a:schemeClr val="bg1">
                    <a:lumMod val="10000"/>
                  </a:schemeClr>
                </a:solidFill>
              </a:rPr>
              <a:t>   Joey went shopping </a:t>
            </a:r>
            <a:r>
              <a:rPr lang="en-GB" dirty="0" smtClean="0">
                <a:solidFill>
                  <a:srgbClr val="FF0000"/>
                </a:solidFill>
              </a:rPr>
              <a:t>but</a:t>
            </a:r>
            <a:r>
              <a:rPr lang="en-GB" dirty="0" smtClean="0">
                <a:solidFill>
                  <a:schemeClr val="bg1">
                    <a:lumMod val="10000"/>
                  </a:schemeClr>
                </a:solidFill>
              </a:rPr>
              <a:t> he didn’t buy anything.</a:t>
            </a:r>
          </a:p>
          <a:p>
            <a:pPr marL="0" indent="0">
              <a:buNone/>
            </a:pPr>
            <a:r>
              <a:rPr lang="en-GB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</a:p>
          <a:p>
            <a:endParaRPr lang="en-GB" dirty="0" smtClean="0">
              <a:solidFill>
                <a:schemeClr val="bg1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72512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8382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solidFill>
                  <a:schemeClr val="tx1">
                    <a:lumMod val="10000"/>
                  </a:schemeClr>
                </a:solidFill>
              </a:rPr>
              <a:t>Today we are going to be using subordinating conjunctions. This is where one part of the sentence is only there to EXPLAIN the first. </a:t>
            </a:r>
            <a:endParaRPr lang="en-GB" dirty="0">
              <a:solidFill>
                <a:schemeClr val="tx1">
                  <a:lumMod val="1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971800"/>
            <a:ext cx="8229600" cy="3154363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>
                <a:solidFill>
                  <a:schemeClr val="bg1">
                    <a:lumMod val="10000"/>
                  </a:schemeClr>
                </a:solidFill>
              </a:rPr>
              <a:t>We are going to use the conjunctions </a:t>
            </a:r>
          </a:p>
          <a:p>
            <a:pPr marL="0" indent="0">
              <a:buNone/>
            </a:pPr>
            <a:endParaRPr lang="en-GB" dirty="0">
              <a:solidFill>
                <a:schemeClr val="bg1">
                  <a:lumMod val="10000"/>
                </a:schemeClr>
              </a:solidFill>
            </a:endParaRPr>
          </a:p>
          <a:p>
            <a:pPr marL="0" indent="0">
              <a:buNone/>
            </a:pPr>
            <a:r>
              <a:rPr lang="en-GB" dirty="0" smtClean="0">
                <a:solidFill>
                  <a:schemeClr val="bg1">
                    <a:lumMod val="10000"/>
                  </a:schemeClr>
                </a:solidFill>
              </a:rPr>
              <a:t>Which         that</a:t>
            </a:r>
          </a:p>
        </p:txBody>
      </p:sp>
    </p:spTree>
    <p:extLst>
      <p:ext uri="{BB962C8B-B14F-4D97-AF65-F5344CB8AC3E}">
        <p14:creationId xmlns:p14="http://schemas.microsoft.com/office/powerpoint/2010/main" val="17613433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bg1">
                    <a:lumMod val="10000"/>
                  </a:schemeClr>
                </a:solidFill>
              </a:rPr>
              <a:t>For example </a:t>
            </a:r>
            <a:endParaRPr lang="en-GB" dirty="0">
              <a:solidFill>
                <a:schemeClr val="bg1">
                  <a:lumMod val="1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 smtClean="0">
                <a:solidFill>
                  <a:schemeClr val="bg1">
                    <a:lumMod val="10000"/>
                  </a:schemeClr>
                </a:solidFill>
              </a:rPr>
              <a:t>A lion has a loud roar which is terrifying. </a:t>
            </a:r>
          </a:p>
          <a:p>
            <a:pPr marL="0" indent="0">
              <a:buNone/>
            </a:pPr>
            <a:endParaRPr lang="en-GB" dirty="0">
              <a:solidFill>
                <a:schemeClr val="bg1">
                  <a:lumMod val="10000"/>
                </a:schemeClr>
              </a:solidFill>
            </a:endParaRPr>
          </a:p>
          <a:p>
            <a:pPr marL="0" indent="0">
              <a:buNone/>
            </a:pPr>
            <a:r>
              <a:rPr lang="en-GB" dirty="0" smtClean="0">
                <a:solidFill>
                  <a:schemeClr val="bg1">
                    <a:lumMod val="10000"/>
                  </a:schemeClr>
                </a:solidFill>
              </a:rPr>
              <a:t>Bats use a special skill called echolocation that helps them know where objects are. </a:t>
            </a:r>
          </a:p>
          <a:p>
            <a:pPr marL="0" indent="0">
              <a:buNone/>
            </a:pPr>
            <a:endParaRPr lang="en-GB" dirty="0">
              <a:solidFill>
                <a:schemeClr val="bg1">
                  <a:lumMod val="10000"/>
                </a:schemeClr>
              </a:solidFill>
            </a:endParaRPr>
          </a:p>
          <a:p>
            <a:pPr marL="0" indent="0">
              <a:buNone/>
            </a:pPr>
            <a:r>
              <a:rPr lang="en-GB" dirty="0" smtClean="0">
                <a:solidFill>
                  <a:schemeClr val="bg1">
                    <a:lumMod val="10000"/>
                  </a:schemeClr>
                </a:solidFill>
              </a:rPr>
              <a:t>Leaf insects are green which helps them blend in and camouflage with the forest trees. </a:t>
            </a:r>
          </a:p>
          <a:p>
            <a:pPr marL="0" indent="0">
              <a:buNone/>
            </a:pPr>
            <a:endParaRPr lang="en-GB" dirty="0" smtClean="0">
              <a:solidFill>
                <a:schemeClr val="bg1">
                  <a:lumMod val="10000"/>
                </a:schemeClr>
              </a:solidFill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FF0000"/>
                </a:solidFill>
              </a:rPr>
              <a:t>Notice how the second part of the sentence explains the first part and what it does or is for. 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00436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04800"/>
            <a:ext cx="8229600" cy="1600200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solidFill>
                  <a:schemeClr val="bg1">
                    <a:lumMod val="10000"/>
                  </a:schemeClr>
                </a:solidFill>
              </a:rPr>
              <a:t>Your turn. Finish off these sentences using either the conjunction which or that  </a:t>
            </a:r>
            <a:endParaRPr lang="en-GB" dirty="0">
              <a:solidFill>
                <a:schemeClr val="bg1">
                  <a:lumMod val="1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86000"/>
            <a:ext cx="8229600" cy="3840163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A</a:t>
            </a:r>
            <a:r>
              <a:rPr lang="en-GB" dirty="0" smtClean="0">
                <a:solidFill>
                  <a:schemeClr val="tx1">
                    <a:lumMod val="25000"/>
                  </a:schemeClr>
                </a:solidFill>
              </a:rPr>
              <a:t>A panda has strong teeth </a:t>
            </a:r>
          </a:p>
          <a:p>
            <a:pPr marL="0" indent="0">
              <a:buNone/>
            </a:pPr>
            <a:endParaRPr lang="en-GB" dirty="0">
              <a:solidFill>
                <a:schemeClr val="tx1">
                  <a:lumMod val="25000"/>
                </a:schemeClr>
              </a:solidFill>
            </a:endParaRPr>
          </a:p>
          <a:p>
            <a:pPr marL="0" indent="0">
              <a:buNone/>
            </a:pPr>
            <a:r>
              <a:rPr lang="en-GB" dirty="0" smtClean="0">
                <a:solidFill>
                  <a:schemeClr val="tx1">
                    <a:lumMod val="25000"/>
                  </a:schemeClr>
                </a:solidFill>
              </a:rPr>
              <a:t> Some animals have a poison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786691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chemeClr val="tx1">
                    <a:lumMod val="25000"/>
                  </a:schemeClr>
                </a:solidFill>
              </a:rPr>
              <a:t>Your task . Copy these sentences out and finish them off using which or that</a:t>
            </a:r>
            <a:endParaRPr lang="en-GB" dirty="0">
              <a:solidFill>
                <a:schemeClr val="tx1">
                  <a:lumMod val="2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 smtClean="0">
              <a:solidFill>
                <a:schemeClr val="tx1">
                  <a:lumMod val="25000"/>
                </a:schemeClr>
              </a:solidFill>
            </a:endParaRPr>
          </a:p>
          <a:p>
            <a:pPr marL="0" indent="0">
              <a:buNone/>
            </a:pPr>
            <a:r>
              <a:rPr lang="en-GB" sz="2400" dirty="0" smtClean="0">
                <a:solidFill>
                  <a:schemeClr val="tx1">
                    <a:lumMod val="25000"/>
                  </a:schemeClr>
                </a:solidFill>
              </a:rPr>
              <a:t>Pandas are found in China  </a:t>
            </a:r>
            <a:r>
              <a:rPr lang="en-GB" sz="2400" dirty="0" smtClean="0">
                <a:solidFill>
                  <a:srgbClr val="FF0000"/>
                </a:solidFill>
              </a:rPr>
              <a:t>which …….</a:t>
            </a:r>
          </a:p>
          <a:p>
            <a:pPr marL="0" indent="0">
              <a:buNone/>
            </a:pPr>
            <a:endParaRPr lang="en-GB" sz="24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GB" sz="2400" dirty="0" smtClean="0">
                <a:solidFill>
                  <a:schemeClr val="tx1">
                    <a:lumMod val="10000"/>
                  </a:schemeClr>
                </a:solidFill>
              </a:rPr>
              <a:t>Most lights use a switch </a:t>
            </a:r>
            <a:r>
              <a:rPr lang="en-GB" sz="2400" dirty="0" smtClean="0">
                <a:solidFill>
                  <a:srgbClr val="FF0000"/>
                </a:solidFill>
              </a:rPr>
              <a:t>that….</a:t>
            </a:r>
          </a:p>
          <a:p>
            <a:pPr marL="0" indent="0">
              <a:buNone/>
            </a:pPr>
            <a:endParaRPr lang="en-GB" sz="24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GB" sz="2400" dirty="0" smtClean="0">
                <a:solidFill>
                  <a:schemeClr val="tx1">
                    <a:lumMod val="10000"/>
                  </a:schemeClr>
                </a:solidFill>
              </a:rPr>
              <a:t>Fish have fins …. </a:t>
            </a:r>
          </a:p>
          <a:p>
            <a:pPr marL="0" indent="0">
              <a:buNone/>
            </a:pPr>
            <a:endParaRPr lang="en-GB" sz="2400" dirty="0">
              <a:solidFill>
                <a:schemeClr val="tx1">
                  <a:lumMod val="10000"/>
                </a:schemeClr>
              </a:solidFill>
            </a:endParaRPr>
          </a:p>
          <a:p>
            <a:pPr marL="0" indent="0">
              <a:buNone/>
            </a:pPr>
            <a:r>
              <a:rPr lang="en-GB" sz="2400" dirty="0" smtClean="0">
                <a:solidFill>
                  <a:schemeClr val="tx1">
                    <a:lumMod val="10000"/>
                  </a:schemeClr>
                </a:solidFill>
              </a:rPr>
              <a:t>There are often icy roads </a:t>
            </a:r>
            <a:r>
              <a:rPr lang="en-GB" sz="2400" smtClean="0">
                <a:solidFill>
                  <a:schemeClr val="tx1">
                    <a:lumMod val="10000"/>
                  </a:schemeClr>
                </a:solidFill>
              </a:rPr>
              <a:t>in January ……</a:t>
            </a:r>
            <a:endParaRPr lang="en-GB" sz="2400" dirty="0" smtClean="0">
              <a:solidFill>
                <a:schemeClr val="tx1">
                  <a:lumMod val="10000"/>
                </a:schemeClr>
              </a:solidFill>
            </a:endParaRPr>
          </a:p>
          <a:p>
            <a:pPr marL="0" indent="0">
              <a:buNone/>
            </a:pPr>
            <a:endParaRPr lang="en-GB" sz="24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GB" sz="2400" dirty="0" smtClean="0">
              <a:solidFill>
                <a:schemeClr val="tx1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89071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3">
      <a:dk1>
        <a:srgbClr val="CBDFE7"/>
      </a:dk1>
      <a:lt1>
        <a:srgbClr val="B9ECFF"/>
      </a:lt1>
      <a:dk2>
        <a:srgbClr val="FFFFFF"/>
      </a:dk2>
      <a:lt2>
        <a:srgbClr val="E5E4DF"/>
      </a:lt2>
      <a:accent1>
        <a:srgbClr val="7C959A"/>
      </a:accent1>
      <a:accent2>
        <a:srgbClr val="D0E2E9"/>
      </a:accent2>
      <a:accent3>
        <a:srgbClr val="E3CC5A"/>
      </a:accent3>
      <a:accent4>
        <a:srgbClr val="D8D97E"/>
      </a:accent4>
      <a:accent5>
        <a:srgbClr val="CBDFE7"/>
      </a:accent5>
      <a:accent6>
        <a:srgbClr val="E5E5A9"/>
      </a:accent6>
      <a:hlink>
        <a:srgbClr val="0079A4"/>
      </a:hlink>
      <a:folHlink>
        <a:srgbClr val="595959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271</Words>
  <Application>Microsoft Macintosh PowerPoint</Application>
  <PresentationFormat>On-screen Show (4:3)</PresentationFormat>
  <Paragraphs>49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Today we are going to be using subordinating conjunctions. This is where one part of the sentence is only there to EXPLAIN the first. </vt:lpstr>
      <vt:lpstr>For example </vt:lpstr>
      <vt:lpstr>Your turn. Finish off these sentences using either the conjunction which or that  </vt:lpstr>
      <vt:lpstr>Your task . Copy these sentences out and finish them off using which or that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Jessy</dc:creator>
  <cp:lastModifiedBy>Sue</cp:lastModifiedBy>
  <cp:revision>3</cp:revision>
  <dcterms:created xsi:type="dcterms:W3CDTF">2021-01-10T19:04:46Z</dcterms:created>
  <dcterms:modified xsi:type="dcterms:W3CDTF">2021-01-11T17:53:01Z</dcterms:modified>
</cp:coreProperties>
</file>