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8" r:id="rId4"/>
    <p:sldId id="293" r:id="rId5"/>
    <p:sldId id="274" r:id="rId6"/>
    <p:sldId id="294" r:id="rId7"/>
    <p:sldId id="279" r:id="rId8"/>
    <p:sldId id="280" r:id="rId9"/>
    <p:sldId id="281" r:id="rId10"/>
    <p:sldId id="282" r:id="rId11"/>
    <p:sldId id="284" r:id="rId12"/>
    <p:sldId id="289" r:id="rId13"/>
    <p:sldId id="290" r:id="rId14"/>
    <p:sldId id="292" r:id="rId15"/>
    <p:sldId id="29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SemiBold" charset="0"/>
      <p:bold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C800"/>
    <a:srgbClr val="E84D15"/>
    <a:srgbClr val="F08215"/>
    <a:srgbClr val="473C8B"/>
    <a:srgbClr val="FFEDAA"/>
    <a:srgbClr val="FFE864"/>
    <a:srgbClr val="F4C94D"/>
    <a:srgbClr val="F7BC92"/>
    <a:srgbClr val="F1854B"/>
    <a:srgbClr val="013F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66" y="-72"/>
      </p:cViewPr>
      <p:guideLst>
        <p:guide orient="horz" pos="2160"/>
        <p:guide orient="horz" pos="3974"/>
        <p:guide orient="horz" pos="346"/>
        <p:guide orient="horz" pos="482"/>
        <p:guide orient="horz" pos="3861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80329" y="5459506"/>
            <a:ext cx="1138518" cy="7366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80329" y="3060690"/>
            <a:ext cx="1138518" cy="7366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27" y="2951845"/>
            <a:ext cx="4914109" cy="242204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Dragons and Knights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4829" y="1313203"/>
            <a:ext cx="4487504" cy="15388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Once upon a time, the knights of </a:t>
            </a:r>
            <a:r>
              <a:rPr lang="en-GB" dirty="0" err="1"/>
              <a:t>Stombart</a:t>
            </a:r>
            <a:r>
              <a:rPr lang="en-GB" dirty="0"/>
              <a:t> and the </a:t>
            </a:r>
            <a:r>
              <a:rPr lang="en-GB" dirty="0" err="1"/>
              <a:t>Dracton</a:t>
            </a:r>
            <a:r>
              <a:rPr lang="en-GB" dirty="0"/>
              <a:t> dragons were enemies.</a:t>
            </a:r>
          </a:p>
          <a:p>
            <a:pPr>
              <a:spcAft>
                <a:spcPts val="1200"/>
              </a:spcAft>
            </a:pPr>
            <a:r>
              <a:rPr lang="en-GB" dirty="0"/>
              <a:t>The knights spent their time practising their sword skills, while the dragons worked on their fire-breathing technique.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94"/>
          <a:stretch/>
        </p:blipFill>
        <p:spPr>
          <a:xfrm>
            <a:off x="3576902" y="1672719"/>
            <a:ext cx="2525916" cy="44566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06"/>
          <a:stretch/>
        </p:blipFill>
        <p:spPr>
          <a:xfrm>
            <a:off x="9323242" y="1707170"/>
            <a:ext cx="3213982" cy="44566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49" y="1707170"/>
            <a:ext cx="7445729" cy="458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2.59259E-6 L -0.47205 -2.59259E-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6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 -0.02407 L -0.004 -0.02384 C -0.00677 -0.02569 -0.00938 -0.02731 -0.01198 -0.0294 C -0.02604 -0.04028 -0.00834 -0.02708 -0.01789 -0.03727 C -0.01875 -0.03819 -0.01997 -0.03819 -0.02084 -0.03843 C -0.02361 -0.03727 -0.02657 -0.03681 -0.02882 -0.03449 C -0.03247 -0.03079 -0.03368 -0.025 -0.03577 -0.02014 C -0.03629 -0.01875 -0.03681 -0.01713 -0.03768 -0.0162 C -0.03854 -0.01528 -0.03976 -0.01528 -0.04063 -0.01481 C -0.04393 -0.01528 -0.04723 -0.01551 -0.05052 -0.0162 C -0.05191 -0.01644 -0.0533 -0.01644 -0.05452 -0.01736 C -0.05573 -0.01829 -0.05643 -0.02014 -0.05747 -0.0213 C -0.06007 -0.02431 -0.06042 -0.02407 -0.06337 -0.02546 C -0.06441 -0.025 -0.06545 -0.02477 -0.0665 -0.02407 C -0.06754 -0.02338 -0.06823 -0.02199 -0.06945 -0.0213 C -0.07066 -0.0206 -0.07205 -0.0206 -0.07344 -0.02014 C -0.07466 -0.01875 -0.07622 -0.01782 -0.07726 -0.0162 C -0.07865 -0.01412 -0.07917 -0.01157 -0.08021 -0.00949 C -0.08125 -0.00764 -0.08229 -0.00602 -0.08316 -0.00417 C -0.08559 0.00509 -0.08316 0.00278 -0.0882 0.00509 C -0.08924 0.00324 -0.09028 0.00139 -0.09115 -0.00023 C -0.09184 -0.00162 -0.09236 -0.00301 -0.09306 -0.00417 C -0.0941 -0.00579 -0.09514 -0.00671 -0.09618 -0.0081 C -0.09688 -0.00949 -0.09705 -0.01134 -0.09809 -0.01227 C -0.09983 -0.01366 -0.104 -0.01481 -0.104 -0.01458 C -0.10573 -0.01435 -0.10764 -0.01481 -0.10903 -0.01343 C -0.1099 -0.01273 -0.1099 -0.01088 -0.1099 -0.00949 C -0.1099 -0.00671 -0.10799 -0.0037 -0.10695 -0.00162 L -0.10608 0.00509 L -0.12084 0.00509 L -0.12275 0.0037 " pathEditMode="relative" rAng="0" ptsTypes="AAAAAAAAAAAAAAAAAAAAAAAAAAAAAAA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7" y="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76262" y="1480341"/>
            <a:ext cx="8027987" cy="1351420"/>
          </a:xfrm>
          <a:prstGeom prst="roundRect">
            <a:avLst>
              <a:gd name="adj" fmla="val 6989"/>
            </a:avLst>
          </a:prstGeom>
          <a:solidFill>
            <a:srgbClr val="473C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Dragons and Knights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3" y="2245340"/>
            <a:ext cx="8029118" cy="4063385"/>
          </a:xfrm>
          <a:prstGeom prst="roundRect">
            <a:avLst>
              <a:gd name="adj" fmla="val 2630"/>
            </a:avLst>
          </a:prstGeom>
        </p:spPr>
      </p:pic>
      <p:sp>
        <p:nvSpPr>
          <p:cNvPr id="6" name="Rectangle 5"/>
          <p:cNvSpPr/>
          <p:nvPr/>
        </p:nvSpPr>
        <p:spPr>
          <a:xfrm>
            <a:off x="576262" y="1662547"/>
            <a:ext cx="8027987" cy="1220358"/>
          </a:xfrm>
          <a:prstGeom prst="rect">
            <a:avLst/>
          </a:prstGeom>
          <a:solidFill>
            <a:srgbClr val="473C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23453" y="1586664"/>
            <a:ext cx="7333307" cy="113877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Then, one day, they all came together to share their talents!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They held a talent show with dragons and knights performing.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They realised that they could be friends and they didn’t have to fight.</a:t>
            </a:r>
          </a:p>
        </p:txBody>
      </p:sp>
    </p:spTree>
    <p:extLst>
      <p:ext uri="{BB962C8B-B14F-4D97-AF65-F5344CB8AC3E}">
        <p14:creationId xmlns:p14="http://schemas.microsoft.com/office/powerpoint/2010/main" val="239477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217" y="1176950"/>
            <a:ext cx="4166005" cy="508493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49" y="1480340"/>
            <a:ext cx="3607517" cy="2222527"/>
          </a:xfrm>
          <a:prstGeom prst="roundRect">
            <a:avLst>
              <a:gd name="adj" fmla="val 6989"/>
            </a:avLst>
          </a:prstGeom>
          <a:solidFill>
            <a:srgbClr val="473C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Performers Needed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23453" y="1586664"/>
            <a:ext cx="3232088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Sir </a:t>
            </a:r>
            <a:r>
              <a:rPr lang="en-GB" dirty="0" err="1">
                <a:solidFill>
                  <a:schemeClr val="bg1"/>
                </a:solidFill>
              </a:rPr>
              <a:t>Gorrell</a:t>
            </a:r>
            <a:r>
              <a:rPr lang="en-GB" dirty="0">
                <a:solidFill>
                  <a:schemeClr val="bg1"/>
                </a:solidFill>
              </a:rPr>
              <a:t> has decided that the show is missing something.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He thinks that the show needs a comedian!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He makes a poster to advertise for a new performer.</a:t>
            </a:r>
          </a:p>
        </p:txBody>
      </p:sp>
    </p:spTree>
    <p:extLst>
      <p:ext uri="{BB962C8B-B14F-4D97-AF65-F5344CB8AC3E}">
        <p14:creationId xmlns:p14="http://schemas.microsoft.com/office/powerpoint/2010/main" val="152830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solidFill>
            <a:srgbClr val="FFEDAA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>
                <a:solidFill>
                  <a:srgbClr val="E84D15"/>
                </a:solidFill>
              </a:rPr>
              <a:t>Funny Knights Needed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2328" y="1923812"/>
            <a:ext cx="2457862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We need you.</a:t>
            </a:r>
          </a:p>
          <a:p>
            <a:endParaRPr lang="en-GB" sz="1600" dirty="0"/>
          </a:p>
          <a:p>
            <a:r>
              <a:rPr lang="en-GB" sz="1600" dirty="0"/>
              <a:t>You could have the </a:t>
            </a:r>
            <a:br>
              <a:rPr lang="en-GB" sz="1600" dirty="0"/>
            </a:br>
            <a:r>
              <a:rPr lang="en-GB" sz="1600" dirty="0"/>
              <a:t>chance to star in our amazing talent show.</a:t>
            </a:r>
          </a:p>
          <a:p>
            <a:endParaRPr lang="en-GB" sz="1600" dirty="0"/>
          </a:p>
          <a:p>
            <a:r>
              <a:rPr lang="en-GB" sz="1600" dirty="0"/>
              <a:t>Come and audition </a:t>
            </a:r>
            <a:br>
              <a:rPr lang="en-GB" sz="1600" dirty="0"/>
            </a:br>
            <a:r>
              <a:rPr lang="en-GB" sz="1600" dirty="0"/>
              <a:t>at the castle.</a:t>
            </a:r>
          </a:p>
          <a:p>
            <a:r>
              <a:rPr lang="en-GB" sz="1600" dirty="0"/>
              <a:t>Show us your best jokes.</a:t>
            </a:r>
          </a:p>
          <a:p>
            <a:r>
              <a:rPr lang="en-GB" sz="1600" dirty="0"/>
              <a:t>Join our talented team.</a:t>
            </a:r>
          </a:p>
          <a:p>
            <a:endParaRPr lang="en-GB" sz="1600" dirty="0"/>
          </a:p>
          <a:p>
            <a:r>
              <a:rPr lang="en-GB" sz="1600" dirty="0"/>
              <a:t>What are you waiting for?</a:t>
            </a:r>
          </a:p>
          <a:p>
            <a:endParaRPr lang="en-GB" sz="1600" dirty="0"/>
          </a:p>
          <a:p>
            <a:r>
              <a:rPr lang="en-GB" sz="1600" dirty="0"/>
              <a:t>How exciting it would be to star in a show!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2326" y="1390184"/>
            <a:ext cx="386093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Are you a hilarious comedian?</a:t>
            </a:r>
          </a:p>
        </p:txBody>
      </p:sp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Persuasive Posters</a:t>
            </a:r>
            <a:endParaRPr lang="en-GB" sz="2400" dirty="0">
              <a:latin typeface="+mn-lt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5651" y="1439501"/>
            <a:ext cx="2639399" cy="1810693"/>
          </a:xfrm>
          <a:prstGeom prst="roundRect">
            <a:avLst>
              <a:gd name="adj" fmla="val 4576"/>
            </a:avLst>
          </a:prstGeom>
          <a:solidFill>
            <a:srgbClr val="473C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19" name="5-Point Star 18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5-Point Star 21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923453" y="1586664"/>
            <a:ext cx="2254313" cy="15388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Let’s read the poster together.</a:t>
            </a:r>
          </a:p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What do you think the poster is trying to tell the reader to do?</a:t>
            </a:r>
          </a:p>
        </p:txBody>
      </p:sp>
      <p:sp>
        <p:nvSpPr>
          <p:cNvPr id="18" name="5-Point Star 17"/>
          <p:cNvSpPr/>
          <p:nvPr/>
        </p:nvSpPr>
        <p:spPr>
          <a:xfrm>
            <a:off x="6943660" y="4696554"/>
            <a:ext cx="1188971" cy="1188971"/>
          </a:xfrm>
          <a:prstGeom prst="star5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5-Point Star 16"/>
          <p:cNvSpPr/>
          <p:nvPr/>
        </p:nvSpPr>
        <p:spPr>
          <a:xfrm>
            <a:off x="6870199" y="4523943"/>
            <a:ext cx="440864" cy="453186"/>
          </a:xfrm>
          <a:prstGeom prst="star5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5-Point Star 20"/>
          <p:cNvSpPr/>
          <p:nvPr/>
        </p:nvSpPr>
        <p:spPr>
          <a:xfrm>
            <a:off x="7594657" y="4230413"/>
            <a:ext cx="293530" cy="293530"/>
          </a:xfrm>
          <a:prstGeom prst="star5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319" y="1923812"/>
            <a:ext cx="1810248" cy="201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0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Persuasive Posters</a:t>
            </a:r>
            <a:endParaRPr lang="en-GB" sz="2400" dirty="0">
              <a:latin typeface="+mn-lt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5651" y="1439501"/>
            <a:ext cx="2639399" cy="1810693"/>
          </a:xfrm>
          <a:prstGeom prst="roundRect">
            <a:avLst>
              <a:gd name="adj" fmla="val 4576"/>
            </a:avLst>
          </a:prstGeom>
          <a:solidFill>
            <a:srgbClr val="473C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923453" y="1586664"/>
            <a:ext cx="232674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Aft>
                <a:spcPts val="1200"/>
              </a:spcAft>
            </a:pPr>
            <a:r>
              <a:rPr lang="en-GB" dirty="0">
                <a:solidFill>
                  <a:schemeClr val="bg1"/>
                </a:solidFill>
              </a:rPr>
              <a:t>The poster is using different types of sentences to persuade comedians to audition for the show.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solidFill>
            <a:srgbClr val="FFEDAA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>
                <a:solidFill>
                  <a:srgbClr val="E84D15"/>
                </a:solidFill>
              </a:rPr>
              <a:t>Funny Knights Needed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142328" y="1923812"/>
            <a:ext cx="2457862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We need you.</a:t>
            </a:r>
          </a:p>
          <a:p>
            <a:endParaRPr lang="en-GB" sz="1600" dirty="0"/>
          </a:p>
          <a:p>
            <a:r>
              <a:rPr lang="en-GB" sz="1600" dirty="0"/>
              <a:t>You could have the </a:t>
            </a:r>
            <a:br>
              <a:rPr lang="en-GB" sz="1600" dirty="0"/>
            </a:br>
            <a:r>
              <a:rPr lang="en-GB" sz="1600" dirty="0"/>
              <a:t>chance to star in our amazing talent show.</a:t>
            </a:r>
          </a:p>
          <a:p>
            <a:endParaRPr lang="en-GB" sz="1600" dirty="0"/>
          </a:p>
          <a:p>
            <a:r>
              <a:rPr lang="en-GB" sz="1600" dirty="0"/>
              <a:t>Come and audition </a:t>
            </a:r>
            <a:br>
              <a:rPr lang="en-GB" sz="1600" dirty="0"/>
            </a:br>
            <a:r>
              <a:rPr lang="en-GB" sz="1600" dirty="0"/>
              <a:t>at the castle.</a:t>
            </a:r>
          </a:p>
          <a:p>
            <a:r>
              <a:rPr lang="en-GB" sz="1600" dirty="0"/>
              <a:t>Show us your best jokes.</a:t>
            </a:r>
          </a:p>
          <a:p>
            <a:r>
              <a:rPr lang="en-GB" sz="1600" dirty="0"/>
              <a:t>Join our talented team.</a:t>
            </a:r>
          </a:p>
          <a:p>
            <a:endParaRPr lang="en-GB" sz="1600" dirty="0"/>
          </a:p>
          <a:p>
            <a:r>
              <a:rPr lang="en-GB" sz="1600" dirty="0"/>
              <a:t>What are you waiting for?</a:t>
            </a:r>
          </a:p>
          <a:p>
            <a:endParaRPr lang="en-GB" sz="1600" dirty="0"/>
          </a:p>
          <a:p>
            <a:r>
              <a:rPr lang="en-GB" sz="1600" dirty="0"/>
              <a:t>How exciting it would be to star in a show!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142326" y="1390184"/>
            <a:ext cx="386093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Are you a hilarious comedian?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23" name="5-Point Star 22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5-Point Star 23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5" name="5-Point Star 24"/>
          <p:cNvSpPr/>
          <p:nvPr/>
        </p:nvSpPr>
        <p:spPr>
          <a:xfrm>
            <a:off x="6943660" y="4696554"/>
            <a:ext cx="1188971" cy="1188971"/>
          </a:xfrm>
          <a:prstGeom prst="star5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5-Point Star 25"/>
          <p:cNvSpPr/>
          <p:nvPr/>
        </p:nvSpPr>
        <p:spPr>
          <a:xfrm>
            <a:off x="6870199" y="4523943"/>
            <a:ext cx="440864" cy="453186"/>
          </a:xfrm>
          <a:prstGeom prst="star5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5-Point Star 26"/>
          <p:cNvSpPr/>
          <p:nvPr/>
        </p:nvSpPr>
        <p:spPr>
          <a:xfrm>
            <a:off x="7594657" y="4230413"/>
            <a:ext cx="293530" cy="293530"/>
          </a:xfrm>
          <a:prstGeom prst="star5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319" y="1923812"/>
            <a:ext cx="1810248" cy="201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49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5264904" cy="24006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Statements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Statements are sentences which tell you something, like a fact. They should contain a verb, a noun and usually end with a full stop.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2A5E5"/>
                </a:solidFill>
              </a:rPr>
              <a:t>Knights wear armour.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0" y="4001754"/>
            <a:ext cx="5627043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statement might tell the reader how brilliant something is.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2A5E5"/>
                </a:solidFill>
              </a:rPr>
              <a:t>Knights wear beautiful suits of armour made of strong metal.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692" y="1342477"/>
            <a:ext cx="1878397" cy="480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51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F082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Questions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Questions are sentences that ask you something. </a:t>
            </a:r>
            <a:br>
              <a:rPr lang="en-GB" dirty="0"/>
            </a:br>
            <a:r>
              <a:rPr lang="en-GB" dirty="0"/>
              <a:t>They usually end with a question mark.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F08214"/>
                </a:solidFill>
              </a:rPr>
              <a:t>Do you like dragons?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5" y="3677244"/>
            <a:ext cx="7632700" cy="23083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persuasive poster might ask a </a:t>
            </a:r>
            <a:br>
              <a:rPr lang="en-GB" dirty="0"/>
            </a:br>
            <a:r>
              <a:rPr lang="en-GB" dirty="0"/>
              <a:t>question that sounds like we should </a:t>
            </a:r>
            <a:br>
              <a:rPr lang="en-GB" dirty="0"/>
            </a:br>
            <a:r>
              <a:rPr lang="en-GB" dirty="0"/>
              <a:t>give one obvious answer, usually yes or no.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F08214"/>
                </a:solidFill>
              </a:rPr>
              <a:t>Can you think of anything more exciting than a fire-breathing dragon?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445250" y="1717174"/>
            <a:ext cx="4105086" cy="2528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0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009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5219637" cy="21236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Commands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Commands are sentences that tell you to do something. They are found in instructions and start with an imperative verb (bossy word).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09384"/>
                </a:solidFill>
              </a:rPr>
              <a:t>Watch the juggler.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5" y="4018446"/>
            <a:ext cx="4753622" cy="17543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command might be telling us to do or buy something.</a:t>
            </a:r>
          </a:p>
          <a:p>
            <a:endParaRPr lang="en-GB" dirty="0"/>
          </a:p>
          <a:p>
            <a:r>
              <a:rPr lang="en-GB" sz="3000" dirty="0">
                <a:solidFill>
                  <a:srgbClr val="009384"/>
                </a:solidFill>
              </a:rPr>
              <a:t>Come to the spectacular juggling show.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180" y="1665837"/>
            <a:ext cx="3127450" cy="446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4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1502881"/>
            <a:ext cx="8064500" cy="334979"/>
          </a:xfrm>
          <a:prstGeom prst="round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Types of Sentences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513946"/>
            <a:ext cx="6242679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Exclamations</a:t>
            </a:r>
          </a:p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 exclamation is a sentence beginning with ‘What’ or ‘How’. It is a full sentence, including a verb, which ends with an exclamation mark.</a:t>
            </a:r>
          </a:p>
          <a:p>
            <a:endParaRPr lang="en-GB" sz="1200" dirty="0"/>
          </a:p>
          <a:p>
            <a:r>
              <a:rPr lang="en-GB" sz="3000" dirty="0">
                <a:solidFill>
                  <a:srgbClr val="BE0928"/>
                </a:solidFill>
              </a:rPr>
              <a:t>What a cool knight he is!</a:t>
            </a:r>
          </a:p>
        </p:txBody>
      </p:sp>
      <p:sp>
        <p:nvSpPr>
          <p:cNvPr id="6" name="Rectangle 5"/>
          <p:cNvSpPr/>
          <p:nvPr/>
        </p:nvSpPr>
        <p:spPr>
          <a:xfrm>
            <a:off x="750884" y="3755889"/>
            <a:ext cx="6736331" cy="22775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In a persuasive poster, the exclamation sentence might be used to make it seem like the writer truly thinks something is amazing.</a:t>
            </a:r>
          </a:p>
          <a:p>
            <a:endParaRPr lang="en-GB" sz="1200" dirty="0"/>
          </a:p>
          <a:p>
            <a:r>
              <a:rPr lang="en-GB" sz="3000" spc="-20" dirty="0">
                <a:solidFill>
                  <a:srgbClr val="BE0928"/>
                </a:solidFill>
              </a:rPr>
              <a:t>What an incredibly brave knight he is! </a:t>
            </a:r>
          </a:p>
          <a:p>
            <a:endParaRPr lang="en-GB" sz="1000" dirty="0">
              <a:solidFill>
                <a:srgbClr val="BE0928"/>
              </a:solidFill>
            </a:endParaRPr>
          </a:p>
          <a:p>
            <a:r>
              <a:rPr lang="en-GB" sz="3000" dirty="0">
                <a:solidFill>
                  <a:srgbClr val="BE0928"/>
                </a:solidFill>
              </a:rPr>
              <a:t>How special it would be to watch </a:t>
            </a:r>
            <a:br>
              <a:rPr lang="en-GB" sz="3000" dirty="0">
                <a:solidFill>
                  <a:srgbClr val="BE0928"/>
                </a:solidFill>
              </a:rPr>
            </a:br>
            <a:r>
              <a:rPr lang="en-GB" sz="3000" dirty="0">
                <a:solidFill>
                  <a:srgbClr val="BE0928"/>
                </a:solidFill>
              </a:rPr>
              <a:t>an amazing talent show!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208" y="4085026"/>
            <a:ext cx="2370065" cy="397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43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Types of Sentences</a:t>
            </a:r>
            <a:endParaRPr lang="en-GB" sz="24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6843" y="1443841"/>
            <a:ext cx="29098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spot the different types of sentences in </a:t>
            </a:r>
            <a:br>
              <a:rPr lang="en-GB" dirty="0"/>
            </a:br>
            <a:r>
              <a:rPr lang="en-GB" dirty="0"/>
              <a:t>the poster?</a:t>
            </a:r>
          </a:p>
          <a:p>
            <a:endParaRPr lang="en-GB" dirty="0"/>
          </a:p>
          <a:p>
            <a:r>
              <a:rPr lang="en-GB" dirty="0">
                <a:solidFill>
                  <a:srgbClr val="02A5E5"/>
                </a:solidFill>
                <a:latin typeface="Twinkl SemiBold" pitchFamily="2" charset="0"/>
              </a:rPr>
              <a:t>Statement</a:t>
            </a:r>
          </a:p>
          <a:p>
            <a:endParaRPr lang="en-GB" dirty="0"/>
          </a:p>
          <a:p>
            <a:r>
              <a:rPr lang="en-GB" dirty="0">
                <a:solidFill>
                  <a:srgbClr val="F08214"/>
                </a:solidFill>
                <a:latin typeface="Twinkl SemiBold" pitchFamily="2" charset="0"/>
              </a:rPr>
              <a:t>Question</a:t>
            </a:r>
          </a:p>
          <a:p>
            <a:endParaRPr lang="en-GB" dirty="0"/>
          </a:p>
          <a:p>
            <a:r>
              <a:rPr lang="en-GB" dirty="0">
                <a:solidFill>
                  <a:srgbClr val="009384"/>
                </a:solidFill>
                <a:latin typeface="Twinkl SemiBold" pitchFamily="2" charset="0"/>
              </a:rPr>
              <a:t>Command</a:t>
            </a:r>
          </a:p>
          <a:p>
            <a:endParaRPr lang="en-GB" dirty="0"/>
          </a:p>
          <a:p>
            <a:r>
              <a:rPr lang="en-GB" dirty="0">
                <a:solidFill>
                  <a:srgbClr val="BE0928"/>
                </a:solidFill>
                <a:latin typeface="Twinkl SemiBold" pitchFamily="2" charset="0"/>
              </a:rPr>
              <a:t>Exclamation</a:t>
            </a: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solidFill>
            <a:srgbClr val="FFEDAA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>
                <a:solidFill>
                  <a:srgbClr val="E84D15"/>
                </a:solidFill>
              </a:rPr>
              <a:t>Funny Knights Needed</a:t>
            </a:r>
          </a:p>
        </p:txBody>
      </p:sp>
      <p:sp>
        <p:nvSpPr>
          <p:cNvPr id="6" name="Rectangle 5"/>
          <p:cNvSpPr/>
          <p:nvPr/>
        </p:nvSpPr>
        <p:spPr>
          <a:xfrm>
            <a:off x="4142328" y="1923812"/>
            <a:ext cx="2457862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We need you.</a:t>
            </a:r>
          </a:p>
          <a:p>
            <a:endParaRPr lang="en-GB" sz="1600" dirty="0"/>
          </a:p>
          <a:p>
            <a:r>
              <a:rPr lang="en-GB" sz="1600" dirty="0"/>
              <a:t>You could have the </a:t>
            </a:r>
            <a:br>
              <a:rPr lang="en-GB" sz="1600" dirty="0"/>
            </a:br>
            <a:r>
              <a:rPr lang="en-GB" sz="1600" dirty="0"/>
              <a:t>chance to star in our amazing talent show.</a:t>
            </a:r>
          </a:p>
          <a:p>
            <a:endParaRPr lang="en-GB" sz="1600" dirty="0"/>
          </a:p>
          <a:p>
            <a:r>
              <a:rPr lang="en-GB" sz="1600" dirty="0"/>
              <a:t>Come and audition </a:t>
            </a:r>
            <a:br>
              <a:rPr lang="en-GB" sz="1600" dirty="0"/>
            </a:br>
            <a:r>
              <a:rPr lang="en-GB" sz="1600" dirty="0"/>
              <a:t>at the castle.</a:t>
            </a:r>
          </a:p>
          <a:p>
            <a:r>
              <a:rPr lang="en-GB" sz="1600" dirty="0"/>
              <a:t>Show us your best jokes.</a:t>
            </a:r>
          </a:p>
          <a:p>
            <a:r>
              <a:rPr lang="en-GB" sz="1600" dirty="0"/>
              <a:t>Join our talented team.</a:t>
            </a:r>
          </a:p>
          <a:p>
            <a:endParaRPr lang="en-GB" sz="1600" dirty="0"/>
          </a:p>
          <a:p>
            <a:r>
              <a:rPr lang="en-GB" sz="1600" dirty="0"/>
              <a:t>What are you waiting for?</a:t>
            </a:r>
          </a:p>
          <a:p>
            <a:endParaRPr lang="en-GB" sz="1600" dirty="0"/>
          </a:p>
          <a:p>
            <a:r>
              <a:rPr lang="en-GB" sz="1600" dirty="0"/>
              <a:t>How exciting it would be to star in a show!</a:t>
            </a:r>
          </a:p>
        </p:txBody>
      </p:sp>
      <p:sp>
        <p:nvSpPr>
          <p:cNvPr id="7" name="Rectangle 6"/>
          <p:cNvSpPr/>
          <p:nvPr/>
        </p:nvSpPr>
        <p:spPr>
          <a:xfrm>
            <a:off x="4142326" y="1390184"/>
            <a:ext cx="386093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Are you a hilarious comedian?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9" name="5-Point Star 8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5-Point Star 9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5-Point Star 10"/>
          <p:cNvSpPr/>
          <p:nvPr/>
        </p:nvSpPr>
        <p:spPr>
          <a:xfrm>
            <a:off x="6943660" y="4696554"/>
            <a:ext cx="1188971" cy="1188971"/>
          </a:xfrm>
          <a:prstGeom prst="star5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5-Point Star 11"/>
          <p:cNvSpPr/>
          <p:nvPr/>
        </p:nvSpPr>
        <p:spPr>
          <a:xfrm>
            <a:off x="6870199" y="4523943"/>
            <a:ext cx="440864" cy="453186"/>
          </a:xfrm>
          <a:prstGeom prst="star5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5-Point Star 13"/>
          <p:cNvSpPr/>
          <p:nvPr/>
        </p:nvSpPr>
        <p:spPr>
          <a:xfrm>
            <a:off x="7594657" y="4230413"/>
            <a:ext cx="293530" cy="293530"/>
          </a:xfrm>
          <a:prstGeom prst="star5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319" y="1923812"/>
            <a:ext cx="1810248" cy="201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270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0"/>
          <p:cNvSpPr>
            <a:spLocks noGrp="1"/>
          </p:cNvSpPr>
          <p:nvPr>
            <p:ph type="title"/>
          </p:nvPr>
        </p:nvSpPr>
        <p:spPr>
          <a:xfrm>
            <a:off x="539750" y="605943"/>
            <a:ext cx="3217490" cy="994306"/>
          </a:xfrm>
        </p:spPr>
        <p:txBody>
          <a:bodyPr/>
          <a:lstStyle/>
          <a:p>
            <a:r>
              <a:rPr lang="en-GB" sz="2400" dirty="0"/>
              <a:t>Types of Sentences</a:t>
            </a:r>
            <a:endParaRPr lang="en-GB" sz="2400" dirty="0">
              <a:latin typeface="+mn-lt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962400" y="765175"/>
            <a:ext cx="4425950" cy="5327650"/>
          </a:xfrm>
          <a:prstGeom prst="roundRect">
            <a:avLst>
              <a:gd name="adj" fmla="val 3520"/>
            </a:avLst>
          </a:prstGeom>
          <a:solidFill>
            <a:srgbClr val="FFEDAA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4118068" y="835092"/>
            <a:ext cx="4084205" cy="400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600" b="1" dirty="0">
                <a:solidFill>
                  <a:srgbClr val="E84D15"/>
                </a:solidFill>
              </a:rPr>
              <a:t>Funny Knights Needed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142328" y="1923812"/>
            <a:ext cx="2457862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We need you.</a:t>
            </a:r>
          </a:p>
          <a:p>
            <a:endParaRPr lang="en-GB" sz="1600" dirty="0"/>
          </a:p>
          <a:p>
            <a:r>
              <a:rPr lang="en-GB" sz="1600" dirty="0"/>
              <a:t>You could have the </a:t>
            </a:r>
            <a:br>
              <a:rPr lang="en-GB" sz="1600" dirty="0"/>
            </a:br>
            <a:r>
              <a:rPr lang="en-GB" sz="1600" dirty="0"/>
              <a:t>chance to star in our amazing talent show.</a:t>
            </a:r>
          </a:p>
          <a:p>
            <a:endParaRPr lang="en-GB" sz="1600" dirty="0"/>
          </a:p>
          <a:p>
            <a:r>
              <a:rPr lang="en-GB" sz="1600" dirty="0"/>
              <a:t>Come and audition </a:t>
            </a:r>
            <a:br>
              <a:rPr lang="en-GB" sz="1600" dirty="0"/>
            </a:br>
            <a:r>
              <a:rPr lang="en-GB" sz="1600" dirty="0"/>
              <a:t>at the castle.</a:t>
            </a:r>
          </a:p>
          <a:p>
            <a:r>
              <a:rPr lang="en-GB" sz="1600" dirty="0"/>
              <a:t>Show us your best jokes.</a:t>
            </a:r>
          </a:p>
          <a:p>
            <a:r>
              <a:rPr lang="en-GB" sz="1600" dirty="0"/>
              <a:t>Join our talented team.</a:t>
            </a:r>
          </a:p>
          <a:p>
            <a:endParaRPr lang="en-GB" sz="1600" dirty="0"/>
          </a:p>
          <a:p>
            <a:r>
              <a:rPr lang="en-GB" sz="1600" dirty="0"/>
              <a:t>What are you waiting for?</a:t>
            </a:r>
          </a:p>
          <a:p>
            <a:endParaRPr lang="en-GB" sz="1600" dirty="0"/>
          </a:p>
          <a:p>
            <a:r>
              <a:rPr lang="en-GB" sz="1600" dirty="0"/>
              <a:t>How exciting it would be to star in a show!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142326" y="1390184"/>
            <a:ext cx="386093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/>
              <a:t>Are you a hilarious comedian?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104617" y="894142"/>
            <a:ext cx="4143091" cy="263227"/>
            <a:chOff x="4095257" y="894142"/>
            <a:chExt cx="4143091" cy="263227"/>
          </a:xfrm>
        </p:grpSpPr>
        <p:sp>
          <p:nvSpPr>
            <p:cNvPr id="22" name="5-Point Star 21"/>
            <p:cNvSpPr/>
            <p:nvPr/>
          </p:nvSpPr>
          <p:spPr>
            <a:xfrm>
              <a:off x="4095257" y="912925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5-Point Star 22"/>
            <p:cNvSpPr/>
            <p:nvPr/>
          </p:nvSpPr>
          <p:spPr>
            <a:xfrm>
              <a:off x="7993904" y="894142"/>
              <a:ext cx="244444" cy="244444"/>
            </a:xfrm>
            <a:prstGeom prst="star5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7" name="5-Point Star 26"/>
          <p:cNvSpPr/>
          <p:nvPr/>
        </p:nvSpPr>
        <p:spPr>
          <a:xfrm>
            <a:off x="6943660" y="4696554"/>
            <a:ext cx="1188971" cy="1188971"/>
          </a:xfrm>
          <a:prstGeom prst="star5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5-Point Star 27"/>
          <p:cNvSpPr/>
          <p:nvPr/>
        </p:nvSpPr>
        <p:spPr>
          <a:xfrm>
            <a:off x="6870199" y="4523943"/>
            <a:ext cx="440864" cy="453186"/>
          </a:xfrm>
          <a:prstGeom prst="star5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5-Point Star 28"/>
          <p:cNvSpPr/>
          <p:nvPr/>
        </p:nvSpPr>
        <p:spPr>
          <a:xfrm>
            <a:off x="7594657" y="4230413"/>
            <a:ext cx="293530" cy="293530"/>
          </a:xfrm>
          <a:prstGeom prst="star5">
            <a:avLst/>
          </a:prstGeom>
          <a:solidFill>
            <a:srgbClr val="E5C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319" y="1923812"/>
            <a:ext cx="1810248" cy="2019194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755650" y="4584084"/>
            <a:ext cx="5858830" cy="342000"/>
            <a:chOff x="2037030" y="1686373"/>
            <a:chExt cx="5858830" cy="342000"/>
          </a:xfrm>
        </p:grpSpPr>
        <p:sp>
          <p:nvSpPr>
            <p:cNvPr id="15" name="Rectangle 14"/>
            <p:cNvSpPr/>
            <p:nvPr/>
          </p:nvSpPr>
          <p:spPr>
            <a:xfrm>
              <a:off x="2101912" y="1710462"/>
              <a:ext cx="977777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F08214"/>
                  </a:solidFill>
                  <a:latin typeface="Twinkl SemiBold" pitchFamily="2" charset="0"/>
                </a:rPr>
                <a:t>Question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037030" y="1686373"/>
              <a:ext cx="5858830" cy="342000"/>
            </a:xfrm>
            <a:prstGeom prst="rect">
              <a:avLst/>
            </a:prstGeom>
            <a:noFill/>
            <a:ln w="19050">
              <a:solidFill>
                <a:srgbClr val="F082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55650" y="5070241"/>
            <a:ext cx="5663256" cy="546890"/>
            <a:chOff x="2037030" y="3312032"/>
            <a:chExt cx="5663256" cy="546890"/>
          </a:xfrm>
        </p:grpSpPr>
        <p:sp>
          <p:nvSpPr>
            <p:cNvPr id="25" name="Rectangle 24"/>
            <p:cNvSpPr/>
            <p:nvPr/>
          </p:nvSpPr>
          <p:spPr>
            <a:xfrm>
              <a:off x="2100406" y="3345478"/>
              <a:ext cx="1339214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BE0928"/>
                  </a:solidFill>
                  <a:latin typeface="Twinkl SemiBold" pitchFamily="2" charset="0"/>
                </a:rPr>
                <a:t>Exclamation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037030" y="3312032"/>
              <a:ext cx="5663256" cy="546890"/>
            </a:xfrm>
            <a:prstGeom prst="rect">
              <a:avLst/>
            </a:prstGeom>
            <a:noFill/>
            <a:ln w="19050">
              <a:solidFill>
                <a:srgbClr val="BE09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755651" y="1875927"/>
            <a:ext cx="4721696" cy="342000"/>
            <a:chOff x="2037030" y="2291061"/>
            <a:chExt cx="4721696" cy="342000"/>
          </a:xfrm>
        </p:grpSpPr>
        <p:sp>
          <p:nvSpPr>
            <p:cNvPr id="37" name="Rectangle 36"/>
            <p:cNvSpPr/>
            <p:nvPr/>
          </p:nvSpPr>
          <p:spPr>
            <a:xfrm>
              <a:off x="2128511" y="2321605"/>
              <a:ext cx="1090533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2A5E5"/>
                  </a:solidFill>
                  <a:latin typeface="Twinkl SemiBold" pitchFamily="2" charset="0"/>
                </a:rPr>
                <a:t>Statement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037030" y="2291061"/>
              <a:ext cx="4721696" cy="342000"/>
            </a:xfrm>
            <a:prstGeom prst="rect">
              <a:avLst/>
            </a:prstGeom>
            <a:noFill/>
            <a:ln w="19050">
              <a:solidFill>
                <a:srgbClr val="02A5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755649" y="3339037"/>
            <a:ext cx="5220199" cy="510780"/>
            <a:chOff x="2037029" y="3603451"/>
            <a:chExt cx="5220199" cy="464345"/>
          </a:xfrm>
        </p:grpSpPr>
        <p:sp>
          <p:nvSpPr>
            <p:cNvPr id="46" name="Rectangle 45"/>
            <p:cNvSpPr/>
            <p:nvPr/>
          </p:nvSpPr>
          <p:spPr>
            <a:xfrm>
              <a:off x="2100406" y="3620019"/>
              <a:ext cx="1117132" cy="25181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09384"/>
                  </a:solidFill>
                  <a:latin typeface="Twinkl SemiBold" pitchFamily="2" charset="0"/>
                </a:rPr>
                <a:t>Command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2037029" y="3603451"/>
              <a:ext cx="5220199" cy="464345"/>
            </a:xfrm>
            <a:prstGeom prst="rect">
              <a:avLst/>
            </a:prstGeom>
            <a:noFill/>
            <a:ln w="19050">
              <a:solidFill>
                <a:srgbClr val="009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55650" y="2398288"/>
            <a:ext cx="5445974" cy="787547"/>
            <a:chOff x="2037030" y="2291060"/>
            <a:chExt cx="5445974" cy="787547"/>
          </a:xfrm>
        </p:grpSpPr>
        <p:sp>
          <p:nvSpPr>
            <p:cNvPr id="32" name="Rectangle 31"/>
            <p:cNvSpPr/>
            <p:nvPr/>
          </p:nvSpPr>
          <p:spPr>
            <a:xfrm>
              <a:off x="2128511" y="2321605"/>
              <a:ext cx="1090533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2A5E5"/>
                  </a:solidFill>
                  <a:latin typeface="Twinkl SemiBold" pitchFamily="2" charset="0"/>
                </a:rPr>
                <a:t>Statement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37030" y="2291060"/>
              <a:ext cx="5445974" cy="787547"/>
            </a:xfrm>
            <a:prstGeom prst="rect">
              <a:avLst/>
            </a:prstGeom>
            <a:noFill/>
            <a:ln w="19050">
              <a:solidFill>
                <a:srgbClr val="02A5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55648" y="3846432"/>
            <a:ext cx="5663259" cy="293995"/>
            <a:chOff x="2037029" y="3603451"/>
            <a:chExt cx="5663259" cy="267268"/>
          </a:xfrm>
        </p:grpSpPr>
        <p:sp>
          <p:nvSpPr>
            <p:cNvPr id="35" name="Rectangle 34"/>
            <p:cNvSpPr/>
            <p:nvPr/>
          </p:nvSpPr>
          <p:spPr>
            <a:xfrm>
              <a:off x="2100406" y="3603559"/>
              <a:ext cx="1117132" cy="25181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09384"/>
                  </a:solidFill>
                  <a:latin typeface="Twinkl SemiBold" pitchFamily="2" charset="0"/>
                </a:rPr>
                <a:t>Command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037029" y="3603451"/>
              <a:ext cx="5663259" cy="267268"/>
            </a:xfrm>
            <a:prstGeom prst="rect">
              <a:avLst/>
            </a:prstGeom>
            <a:noFill/>
            <a:ln w="19050">
              <a:solidFill>
                <a:srgbClr val="009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755647" y="4135658"/>
            <a:ext cx="5663259" cy="293995"/>
            <a:chOff x="2037029" y="3603451"/>
            <a:chExt cx="5663259" cy="267268"/>
          </a:xfrm>
        </p:grpSpPr>
        <p:sp>
          <p:nvSpPr>
            <p:cNvPr id="48" name="Rectangle 47"/>
            <p:cNvSpPr/>
            <p:nvPr/>
          </p:nvSpPr>
          <p:spPr>
            <a:xfrm>
              <a:off x="2100406" y="3603559"/>
              <a:ext cx="1117132" cy="25181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009384"/>
                  </a:solidFill>
                  <a:latin typeface="Twinkl SemiBold" pitchFamily="2" charset="0"/>
                </a:rPr>
                <a:t>Command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37029" y="3603451"/>
              <a:ext cx="5663259" cy="267268"/>
            </a:xfrm>
            <a:prstGeom prst="rect">
              <a:avLst/>
            </a:prstGeom>
            <a:noFill/>
            <a:ln w="19050">
              <a:solidFill>
                <a:srgbClr val="0093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755650" y="1362001"/>
            <a:ext cx="6297000" cy="342000"/>
            <a:chOff x="2037030" y="1686373"/>
            <a:chExt cx="6297000" cy="342000"/>
          </a:xfrm>
        </p:grpSpPr>
        <p:sp>
          <p:nvSpPr>
            <p:cNvPr id="51" name="Rectangle 50"/>
            <p:cNvSpPr/>
            <p:nvPr/>
          </p:nvSpPr>
          <p:spPr>
            <a:xfrm>
              <a:off x="2101912" y="1710462"/>
              <a:ext cx="977777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en-GB" dirty="0">
                  <a:solidFill>
                    <a:srgbClr val="F08214"/>
                  </a:solidFill>
                  <a:latin typeface="Twinkl SemiBold" pitchFamily="2" charset="0"/>
                </a:rPr>
                <a:t>Question</a:t>
              </a: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037030" y="1686373"/>
              <a:ext cx="6297000" cy="342000"/>
            </a:xfrm>
            <a:prstGeom prst="rect">
              <a:avLst/>
            </a:prstGeom>
            <a:noFill/>
            <a:ln w="19050">
              <a:solidFill>
                <a:srgbClr val="F082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17493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Dancer Required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74" y="1437746"/>
            <a:ext cx="763747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 err="1"/>
              <a:t>Aristar</a:t>
            </a:r>
            <a:r>
              <a:rPr lang="en-GB" dirty="0"/>
              <a:t> decides that the show needs a tap-dancing dragon!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81" y="1815483"/>
            <a:ext cx="7663760" cy="633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63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Dancer Required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473201"/>
            <a:ext cx="405174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help </a:t>
            </a:r>
            <a:r>
              <a:rPr lang="en-GB" dirty="0" err="1"/>
              <a:t>Aristar</a:t>
            </a:r>
            <a:r>
              <a:rPr lang="en-GB" dirty="0"/>
              <a:t> to make a poster advertising for a dancing dragon?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40325" y="2240874"/>
            <a:ext cx="2620693" cy="3888464"/>
          </a:xfrm>
          <a:prstGeom prst="roundRect">
            <a:avLst>
              <a:gd name="adj" fmla="val 7888"/>
            </a:avLst>
          </a:prstGeom>
          <a:noFill/>
          <a:ln w="28575">
            <a:solidFill>
              <a:srgbClr val="88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Include these different sentence types:</a:t>
            </a:r>
          </a:p>
          <a:p>
            <a:pPr algn="ctr"/>
            <a:endParaRPr lang="en-GB" dirty="0">
              <a:solidFill>
                <a:srgbClr val="02A5E5"/>
              </a:solidFill>
              <a:latin typeface="Twinkl SemiBold" pitchFamily="2" charset="0"/>
            </a:endParaRPr>
          </a:p>
          <a:p>
            <a:pPr algn="ctr"/>
            <a:r>
              <a:rPr lang="en-GB" dirty="0">
                <a:solidFill>
                  <a:srgbClr val="02A5E5"/>
                </a:solidFill>
                <a:latin typeface="Twinkl SemiBold" pitchFamily="2" charset="0"/>
              </a:rPr>
              <a:t>Statement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rgbClr val="F08214"/>
                </a:solidFill>
                <a:latin typeface="Twinkl SemiBold" pitchFamily="2" charset="0"/>
              </a:rPr>
              <a:t>Question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rgbClr val="009384"/>
                </a:solidFill>
                <a:latin typeface="Twinkl SemiBold" pitchFamily="2" charset="0"/>
              </a:rPr>
              <a:t>Command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rgbClr val="BE0928"/>
                </a:solidFill>
                <a:latin typeface="Twinkl SemiBold" pitchFamily="2" charset="0"/>
              </a:rPr>
              <a:t>Exclamation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Can you include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one of each?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341" y="1564399"/>
            <a:ext cx="4314290" cy="456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2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Poster </a:t>
            </a:r>
            <a:r>
              <a:rPr lang="en-GB" sz="3600" dirty="0" smtClean="0">
                <a:latin typeface="+mn-lt"/>
              </a:rPr>
              <a:t>Review/Check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9104" y="1437746"/>
            <a:ext cx="382112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 smtClean="0"/>
              <a:t>THINK and CHECK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dirty="0"/>
              <a:t>Can you find one of each sentence type in </a:t>
            </a:r>
            <a:r>
              <a:rPr lang="en-GB" dirty="0" smtClean="0"/>
              <a:t>your </a:t>
            </a:r>
            <a:r>
              <a:rPr lang="en-GB" dirty="0"/>
              <a:t>poster?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49" y="2725093"/>
            <a:ext cx="6369427" cy="3313757"/>
          </a:xfrm>
          <a:prstGeom prst="roundRect">
            <a:avLst>
              <a:gd name="adj" fmla="val 7888"/>
            </a:avLst>
          </a:prstGeom>
          <a:noFill/>
          <a:ln w="28575">
            <a:solidFill>
              <a:srgbClr val="88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rgbClr val="02A5E5"/>
                </a:solidFill>
                <a:latin typeface="Twinkl SemiBold" pitchFamily="2" charset="0"/>
              </a:rPr>
              <a:t>Statement</a:t>
            </a:r>
          </a:p>
          <a:p>
            <a:r>
              <a:rPr lang="en-GB" dirty="0">
                <a:solidFill>
                  <a:schemeClr val="tx1"/>
                </a:solidFill>
              </a:rPr>
              <a:t>Example: Knights wear armour.</a:t>
            </a:r>
          </a:p>
          <a:p>
            <a:endParaRPr lang="en-GB" sz="800" dirty="0"/>
          </a:p>
          <a:p>
            <a:r>
              <a:rPr lang="en-GB" dirty="0">
                <a:solidFill>
                  <a:srgbClr val="F08214"/>
                </a:solidFill>
                <a:latin typeface="Twinkl SemiBold" pitchFamily="2" charset="0"/>
              </a:rPr>
              <a:t>Question</a:t>
            </a:r>
          </a:p>
          <a:p>
            <a:r>
              <a:rPr lang="en-GB" dirty="0">
                <a:solidFill>
                  <a:schemeClr val="tx1"/>
                </a:solidFill>
              </a:rPr>
              <a:t>Example: Do you like dragons?</a:t>
            </a:r>
          </a:p>
          <a:p>
            <a:endParaRPr lang="en-GB" sz="800" dirty="0"/>
          </a:p>
          <a:p>
            <a:r>
              <a:rPr lang="en-GB" dirty="0">
                <a:solidFill>
                  <a:srgbClr val="009384"/>
                </a:solidFill>
                <a:latin typeface="Twinkl SemiBold" pitchFamily="2" charset="0"/>
              </a:rPr>
              <a:t>Command</a:t>
            </a:r>
          </a:p>
          <a:p>
            <a:r>
              <a:rPr lang="en-GB" dirty="0">
                <a:solidFill>
                  <a:schemeClr val="tx1"/>
                </a:solidFill>
              </a:rPr>
              <a:t>Example: Watch the juggler.</a:t>
            </a:r>
          </a:p>
          <a:p>
            <a:endParaRPr lang="en-GB" sz="800" dirty="0"/>
          </a:p>
          <a:p>
            <a:r>
              <a:rPr lang="en-GB" dirty="0">
                <a:solidFill>
                  <a:srgbClr val="BE0928"/>
                </a:solidFill>
                <a:latin typeface="Twinkl SemiBold" pitchFamily="2" charset="0"/>
              </a:rPr>
              <a:t>Exclamation</a:t>
            </a:r>
          </a:p>
          <a:p>
            <a:r>
              <a:rPr lang="en-GB" dirty="0">
                <a:solidFill>
                  <a:schemeClr val="tx1"/>
                </a:solidFill>
              </a:rPr>
              <a:t>Examples: What a cool knight he is!</a:t>
            </a:r>
          </a:p>
          <a:p>
            <a:r>
              <a:rPr lang="en-GB" dirty="0">
                <a:solidFill>
                  <a:schemeClr val="tx1"/>
                </a:solidFill>
              </a:rPr>
              <a:t>How special it would be to watch an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amazing talent show!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32" y="1571075"/>
            <a:ext cx="3239741" cy="455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3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752</TotalTime>
  <Words>457</Words>
  <Application>Microsoft Office PowerPoint</Application>
  <PresentationFormat>On-screen Show (4:3)</PresentationFormat>
  <Paragraphs>151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Twinkl SemiBold</vt:lpstr>
      <vt:lpstr>Twinkl</vt:lpstr>
      <vt:lpstr>Office Theme</vt:lpstr>
      <vt:lpstr>PowerPoint Presentation</vt:lpstr>
      <vt:lpstr>Dragons and Knights</vt:lpstr>
      <vt:lpstr>Dragons and Knights</vt:lpstr>
      <vt:lpstr>Performers Needed</vt:lpstr>
      <vt:lpstr>Persuasive Posters</vt:lpstr>
      <vt:lpstr>Persuasive Posters</vt:lpstr>
      <vt:lpstr>Types of Sentences</vt:lpstr>
      <vt:lpstr>Types of Sentences</vt:lpstr>
      <vt:lpstr>Types of Sentences</vt:lpstr>
      <vt:lpstr>Types of Sentences</vt:lpstr>
      <vt:lpstr>Types of Sentences</vt:lpstr>
      <vt:lpstr>Types of Sentences</vt:lpstr>
      <vt:lpstr>Dancer Required</vt:lpstr>
      <vt:lpstr>Dancer Required</vt:lpstr>
      <vt:lpstr>Poster Review/Check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Nicola Clifton</cp:lastModifiedBy>
  <cp:revision>50</cp:revision>
  <dcterms:created xsi:type="dcterms:W3CDTF">2019-03-22T12:31:17Z</dcterms:created>
  <dcterms:modified xsi:type="dcterms:W3CDTF">2020-05-27T09:58:30Z</dcterms:modified>
</cp:coreProperties>
</file>