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61" r:id="rId5"/>
    <p:sldId id="268" r:id="rId6"/>
    <p:sldId id="259" r:id="rId7"/>
    <p:sldId id="262" r:id="rId8"/>
    <p:sldId id="263" r:id="rId9"/>
    <p:sldId id="264" r:id="rId10"/>
    <p:sldId id="265" r:id="rId11"/>
    <p:sldId id="266" r:id="rId12"/>
    <p:sldId id="267" r:id="rId13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4632" autoAdjust="0"/>
    <p:restoredTop sz="94660"/>
  </p:normalViewPr>
  <p:slideViewPr>
    <p:cSldViewPr>
      <p:cViewPr varScale="1">
        <p:scale>
          <a:sx n="69" d="100"/>
          <a:sy n="69" d="100"/>
        </p:scale>
        <p:origin x="-1452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41B6F3-F826-4E1F-991A-B1D93B55946E}" type="datetimeFigureOut">
              <a:rPr lang="en-GB" smtClean="0"/>
              <a:t>19/05/2020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74EAE8-ADAF-4442-B51A-B5140F972AE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8325055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41B6F3-F826-4E1F-991A-B1D93B55946E}" type="datetimeFigureOut">
              <a:rPr lang="en-GB" smtClean="0"/>
              <a:t>19/05/2020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74EAE8-ADAF-4442-B51A-B5140F972AE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3303432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41B6F3-F826-4E1F-991A-B1D93B55946E}" type="datetimeFigureOut">
              <a:rPr lang="en-GB" smtClean="0"/>
              <a:t>19/05/2020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74EAE8-ADAF-4442-B51A-B5140F972AE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815308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41B6F3-F826-4E1F-991A-B1D93B55946E}" type="datetimeFigureOut">
              <a:rPr lang="en-GB" smtClean="0"/>
              <a:t>19/05/2020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74EAE8-ADAF-4442-B51A-B5140F972AE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6114088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41B6F3-F826-4E1F-991A-B1D93B55946E}" type="datetimeFigureOut">
              <a:rPr lang="en-GB" smtClean="0"/>
              <a:t>19/05/2020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74EAE8-ADAF-4442-B51A-B5140F972AE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2501065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41B6F3-F826-4E1F-991A-B1D93B55946E}" type="datetimeFigureOut">
              <a:rPr lang="en-GB" smtClean="0"/>
              <a:t>19/05/2020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74EAE8-ADAF-4442-B51A-B5140F972AE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3538316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41B6F3-F826-4E1F-991A-B1D93B55946E}" type="datetimeFigureOut">
              <a:rPr lang="en-GB" smtClean="0"/>
              <a:t>19/05/2020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74EAE8-ADAF-4442-B51A-B5140F972AE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4891285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41B6F3-F826-4E1F-991A-B1D93B55946E}" type="datetimeFigureOut">
              <a:rPr lang="en-GB" smtClean="0"/>
              <a:t>19/05/2020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74EAE8-ADAF-4442-B51A-B5140F972AE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8133477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41B6F3-F826-4E1F-991A-B1D93B55946E}" type="datetimeFigureOut">
              <a:rPr lang="en-GB" smtClean="0"/>
              <a:t>19/05/2020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74EAE8-ADAF-4442-B51A-B5140F972AE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5206961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41B6F3-F826-4E1F-991A-B1D93B55946E}" type="datetimeFigureOut">
              <a:rPr lang="en-GB" smtClean="0"/>
              <a:t>19/05/2020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74EAE8-ADAF-4442-B51A-B5140F972AE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8290637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41B6F3-F826-4E1F-991A-B1D93B55946E}" type="datetimeFigureOut">
              <a:rPr lang="en-GB" smtClean="0"/>
              <a:t>19/05/2020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74EAE8-ADAF-4442-B51A-B5140F972AE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3476080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941B6F3-F826-4E1F-991A-B1D93B55946E}" type="datetimeFigureOut">
              <a:rPr lang="en-GB" smtClean="0"/>
              <a:t>19/05/2020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674EAE8-ADAF-4442-B51A-B5140F972AE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3467358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 smtClean="0"/>
              <a:t>Year 2 Multiplication and division</a:t>
            </a:r>
            <a:endParaRPr lang="en-GB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GB" dirty="0" smtClean="0"/>
              <a:t>(</a:t>
            </a:r>
            <a:r>
              <a:rPr lang="en-GB" dirty="0" smtClean="0">
                <a:solidFill>
                  <a:schemeClr val="tx1"/>
                </a:solidFill>
              </a:rPr>
              <a:t>Answers are on the last two slides)</a:t>
            </a:r>
          </a:p>
          <a:p>
            <a:endParaRPr lang="en-GB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8639934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">
        <p:circle/>
      </p:transition>
    </mc:Choice>
    <mc:Fallback>
      <p:transition spd="slow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 u="sng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en-GB" dirty="0" smtClean="0">
                <a:solidFill>
                  <a:schemeClr val="tx1"/>
                </a:solidFill>
              </a:rPr>
              <a:t>                    </a:t>
            </a:r>
            <a:r>
              <a:rPr lang="en-GB" u="sng" dirty="0" smtClean="0"/>
              <a:t>Marvellous Multiplication</a:t>
            </a:r>
            <a:endParaRPr lang="en-GB" dirty="0" smtClean="0">
              <a:solidFill>
                <a:schemeClr val="tx1"/>
              </a:solidFill>
            </a:endParaRPr>
          </a:p>
          <a:p>
            <a:pPr marL="0" indent="0">
              <a:buNone/>
            </a:pPr>
            <a:r>
              <a:rPr lang="en-GB" dirty="0" smtClean="0"/>
              <a:t>5 + 5+ 5 + 5 + 5 + 5 =</a:t>
            </a: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r>
              <a:rPr lang="en-GB" dirty="0"/>
              <a:t>10 +10 +10 + 10 + 10 </a:t>
            </a:r>
            <a:r>
              <a:rPr lang="en-GB" dirty="0" smtClean="0"/>
              <a:t>=</a:t>
            </a: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r>
              <a:rPr lang="en-GB" dirty="0"/>
              <a:t>10 + 10 + 10+ 5 + 5 </a:t>
            </a:r>
            <a:r>
              <a:rPr lang="en-GB" dirty="0" smtClean="0"/>
              <a:t>=</a:t>
            </a:r>
          </a:p>
          <a:p>
            <a:pPr marL="0" indent="0">
              <a:buNone/>
            </a:pPr>
            <a:endParaRPr lang="en-GB" dirty="0" smtClean="0"/>
          </a:p>
          <a:p>
            <a:pPr marL="0" indent="0">
              <a:buNone/>
            </a:pPr>
            <a:r>
              <a:rPr lang="en-GB" dirty="0" smtClean="0"/>
              <a:t>          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77191415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400">
        <p14:reveal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GB" sz="3600" dirty="0" smtClean="0"/>
              <a:t>Would you rather 3 boxes with 10 biscuits in or 5 boxes with 5 biscuits in?</a:t>
            </a:r>
            <a:r>
              <a:rPr lang="en-GB" sz="3600" dirty="0" smtClean="0"/>
              <a:t> </a:t>
            </a: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 smtClean="0"/>
          </a:p>
          <a:p>
            <a:pPr marL="0" indent="0">
              <a:buNone/>
            </a:pPr>
            <a:endParaRPr lang="en-GB" dirty="0" smtClean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 smtClean="0"/>
          </a:p>
          <a:p>
            <a:pPr marL="0" indent="0">
              <a:buNone/>
            </a:pPr>
            <a:endParaRPr lang="en-GB" dirty="0" smtClean="0"/>
          </a:p>
          <a:p>
            <a:pPr marL="0" indent="0">
              <a:buNone/>
            </a:pPr>
            <a:endParaRPr lang="en-GB" dirty="0" smtClean="0"/>
          </a:p>
          <a:p>
            <a:pPr marL="0" indent="0">
              <a:buNone/>
            </a:pPr>
            <a:endParaRPr lang="en-GB" dirty="0"/>
          </a:p>
        </p:txBody>
      </p:sp>
      <p:pic>
        <p:nvPicPr>
          <p:cNvPr id="4" name="Picture 3" descr="Biscuits Clipart - Clip Art Library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61336" y="3789040"/>
            <a:ext cx="1862791" cy="1368152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47676246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  <a:p>
            <a:endParaRPr lang="en-GB" dirty="0" smtClean="0"/>
          </a:p>
          <a:p>
            <a:pPr marL="0" indent="0">
              <a:buNone/>
            </a:pPr>
            <a:r>
              <a:rPr lang="en-GB" sz="3600" dirty="0" smtClean="0"/>
              <a:t>Would your rather have 4 trays with 5 apples in or 2 trays with 10 apples ?</a:t>
            </a:r>
          </a:p>
          <a:p>
            <a:endParaRPr lang="en-GB" dirty="0"/>
          </a:p>
        </p:txBody>
      </p:sp>
      <p:pic>
        <p:nvPicPr>
          <p:cNvPr id="7" name="Picture 6" descr="Rose Clipart Apple Tree - Apples Clipart, HD Png Download ...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03848" y="1268760"/>
            <a:ext cx="2016224" cy="1309663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92353712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u="sng" dirty="0" smtClean="0"/>
              <a:t>Definitely division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GB" dirty="0" smtClean="0"/>
              <a:t>Two friend went to the shop to buy some sweets. They wanted to share the sweets between them without any left over. Which bag would you choose ? Explain how you know?</a:t>
            </a:r>
          </a:p>
          <a:p>
            <a:endParaRPr lang="en-GB" dirty="0"/>
          </a:p>
        </p:txBody>
      </p:sp>
      <p:pic>
        <p:nvPicPr>
          <p:cNvPr id="4" name="Picture 3" descr="Free Candy Bag Cliparts, Download Free Clip Art, Free Clip Art on ...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3608" y="3861048"/>
            <a:ext cx="1671955" cy="2190750"/>
          </a:xfrm>
          <a:prstGeom prst="rect">
            <a:avLst/>
          </a:prstGeom>
          <a:noFill/>
          <a:ln>
            <a:noFill/>
          </a:ln>
        </p:spPr>
      </p:pic>
      <p:sp>
        <p:nvSpPr>
          <p:cNvPr id="7" name="Text Box 3"/>
          <p:cNvSpPr txBox="1"/>
          <p:nvPr/>
        </p:nvSpPr>
        <p:spPr>
          <a:xfrm>
            <a:off x="1574784" y="4956423"/>
            <a:ext cx="692959" cy="560809"/>
          </a:xfrm>
          <a:prstGeom prst="rect">
            <a:avLst/>
          </a:prstGeom>
          <a:noFill/>
          <a:ln w="6350">
            <a:noFill/>
          </a:ln>
          <a:effectLst/>
        </p:spPr>
        <p:style>
          <a:lnRef idx="0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ot="0" spcFirstLastPara="0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en-GB" sz="1800" dirty="0">
                <a:effectLst/>
                <a:ea typeface="Calibri"/>
                <a:cs typeface="Times New Roman"/>
              </a:rPr>
              <a:t> </a:t>
            </a:r>
            <a:r>
              <a:rPr lang="en-GB" sz="3200" dirty="0">
                <a:effectLst/>
                <a:ea typeface="Calibri"/>
                <a:cs typeface="Times New Roman"/>
              </a:rPr>
              <a:t>15</a:t>
            </a:r>
            <a:r>
              <a:rPr lang="en-GB" sz="1800" dirty="0">
                <a:effectLst/>
                <a:ea typeface="Calibri"/>
                <a:cs typeface="Times New Roman"/>
              </a:rPr>
              <a:t>  </a:t>
            </a:r>
            <a:endParaRPr lang="en-GB" sz="1100" dirty="0">
              <a:effectLst/>
              <a:ea typeface="Calibri"/>
              <a:cs typeface="Times New Roman"/>
            </a:endParaRPr>
          </a:p>
        </p:txBody>
      </p:sp>
      <p:pic>
        <p:nvPicPr>
          <p:cNvPr id="12" name="Picture 11" descr="Free Candy Bag Cliparts, Download Free Clip Art, Free Clip Art on ...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63888" y="3861048"/>
            <a:ext cx="1671955" cy="2190750"/>
          </a:xfrm>
          <a:prstGeom prst="rect">
            <a:avLst/>
          </a:prstGeom>
          <a:noFill/>
          <a:ln>
            <a:noFill/>
          </a:ln>
        </p:spPr>
      </p:pic>
      <p:sp>
        <p:nvSpPr>
          <p:cNvPr id="13" name="Text Box 3"/>
          <p:cNvSpPr txBox="1"/>
          <p:nvPr/>
        </p:nvSpPr>
        <p:spPr>
          <a:xfrm>
            <a:off x="4053385" y="4952919"/>
            <a:ext cx="692959" cy="560809"/>
          </a:xfrm>
          <a:prstGeom prst="rect">
            <a:avLst/>
          </a:prstGeom>
          <a:noFill/>
          <a:ln w="6350">
            <a:noFill/>
          </a:ln>
          <a:effectLst/>
        </p:spPr>
        <p:style>
          <a:lnRef idx="0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ot="0" spcFirstLastPara="0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en-GB" sz="1800" dirty="0">
                <a:effectLst/>
                <a:ea typeface="Calibri"/>
                <a:cs typeface="Times New Roman"/>
              </a:rPr>
              <a:t> </a:t>
            </a:r>
            <a:r>
              <a:rPr lang="en-GB" sz="3200" dirty="0" smtClean="0">
                <a:effectLst/>
                <a:ea typeface="Calibri"/>
                <a:cs typeface="Times New Roman"/>
              </a:rPr>
              <a:t>16</a:t>
            </a:r>
            <a:r>
              <a:rPr lang="en-GB" sz="1800" dirty="0" smtClean="0">
                <a:effectLst/>
                <a:ea typeface="Calibri"/>
                <a:cs typeface="Times New Roman"/>
              </a:rPr>
              <a:t>  </a:t>
            </a:r>
            <a:endParaRPr lang="en-GB" sz="1100" dirty="0">
              <a:effectLst/>
              <a:ea typeface="Calibri"/>
              <a:cs typeface="Times New Roman"/>
            </a:endParaRPr>
          </a:p>
        </p:txBody>
      </p:sp>
      <p:pic>
        <p:nvPicPr>
          <p:cNvPr id="14" name="Picture 13" descr="Free Candy Bag Cliparts, Download Free Clip Art, Free Clip Art on ...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60232" y="3856678"/>
            <a:ext cx="1671955" cy="2190750"/>
          </a:xfrm>
          <a:prstGeom prst="rect">
            <a:avLst/>
          </a:prstGeom>
          <a:noFill/>
          <a:ln>
            <a:noFill/>
          </a:ln>
        </p:spPr>
      </p:pic>
      <p:sp>
        <p:nvSpPr>
          <p:cNvPr id="15" name="Text Box 3"/>
          <p:cNvSpPr txBox="1"/>
          <p:nvPr/>
        </p:nvSpPr>
        <p:spPr>
          <a:xfrm>
            <a:off x="7149729" y="4963269"/>
            <a:ext cx="692959" cy="560809"/>
          </a:xfrm>
          <a:prstGeom prst="rect">
            <a:avLst/>
          </a:prstGeom>
          <a:noFill/>
          <a:ln w="6350">
            <a:noFill/>
          </a:ln>
          <a:effectLst/>
        </p:spPr>
        <p:style>
          <a:lnRef idx="0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ot="0" spcFirstLastPara="0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en-GB" sz="1800" dirty="0">
                <a:effectLst/>
                <a:ea typeface="Calibri"/>
                <a:cs typeface="Times New Roman"/>
              </a:rPr>
              <a:t> </a:t>
            </a:r>
            <a:r>
              <a:rPr lang="en-GB" sz="3200" dirty="0" smtClean="0">
                <a:effectLst/>
                <a:ea typeface="Calibri"/>
                <a:cs typeface="Times New Roman"/>
              </a:rPr>
              <a:t>11</a:t>
            </a:r>
            <a:r>
              <a:rPr lang="en-GB" sz="1800" dirty="0" smtClean="0">
                <a:effectLst/>
                <a:ea typeface="Calibri"/>
                <a:cs typeface="Times New Roman"/>
              </a:rPr>
              <a:t>  </a:t>
            </a:r>
            <a:endParaRPr lang="en-GB" sz="1100" dirty="0">
              <a:effectLst/>
              <a:ea typeface="Calibri"/>
              <a:cs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94515378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13" grpId="0"/>
      <p:bldP spid="15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True or False?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GB" dirty="0" smtClean="0"/>
              <a:t>                           2 x 10 = 4 x 5</a:t>
            </a: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r>
              <a:rPr lang="en-GB" dirty="0" smtClean="0"/>
              <a:t>                            2 x 6 = 3 x 5 </a:t>
            </a: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r>
              <a:rPr lang="en-GB" dirty="0" smtClean="0"/>
              <a:t>                             5 x 5 = 10 x 3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321600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 smtClean="0"/>
              <a:t>Insert the missing number to make these calculations correct?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  <a:p>
            <a:pPr marL="0" indent="0">
              <a:buNone/>
            </a:pPr>
            <a:r>
              <a:rPr lang="en-GB" dirty="0" smtClean="0"/>
              <a:t>                            </a:t>
            </a:r>
            <a:r>
              <a:rPr lang="en-GB" sz="3600" dirty="0" smtClean="0"/>
              <a:t>20  =   ?   x  ?</a:t>
            </a:r>
          </a:p>
          <a:p>
            <a:endParaRPr lang="en-GB" sz="3600" dirty="0"/>
          </a:p>
          <a:p>
            <a:pPr marL="0" indent="0">
              <a:buNone/>
            </a:pPr>
            <a:r>
              <a:rPr lang="en-GB" sz="3600" dirty="0" smtClean="0"/>
              <a:t>                         ?  ÷  ?  = 10</a:t>
            </a:r>
            <a:endParaRPr lang="en-GB" sz="3600" dirty="0"/>
          </a:p>
        </p:txBody>
      </p:sp>
    </p:spTree>
    <p:extLst>
      <p:ext uri="{BB962C8B-B14F-4D97-AF65-F5344CB8AC3E}">
        <p14:creationId xmlns:p14="http://schemas.microsoft.com/office/powerpoint/2010/main" val="86719743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sz="3200" dirty="0" smtClean="0"/>
              <a:t>Can you write some x   and   ÷  number sentences using these numbers?</a:t>
            </a:r>
            <a:br>
              <a:rPr lang="en-GB" sz="3200" dirty="0" smtClean="0"/>
            </a:br>
            <a:endParaRPr lang="en-GB" sz="32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GB" dirty="0" smtClean="0"/>
              <a:t>           </a:t>
            </a: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 smtClean="0"/>
          </a:p>
          <a:p>
            <a:pPr marL="0" indent="0">
              <a:buNone/>
            </a:pPr>
            <a:r>
              <a:rPr lang="en-GB" sz="6000" dirty="0" smtClean="0"/>
              <a:t>        2          4            8          </a:t>
            </a:r>
          </a:p>
        </p:txBody>
      </p:sp>
    </p:spTree>
    <p:extLst>
      <p:ext uri="{BB962C8B-B14F-4D97-AF65-F5344CB8AC3E}">
        <p14:creationId xmlns:p14="http://schemas.microsoft.com/office/powerpoint/2010/main" val="267779248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 smtClean="0"/>
              <a:t>Which one of these number sentences is the odd one out?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781128"/>
          </a:xfrm>
        </p:spPr>
        <p:txBody>
          <a:bodyPr/>
          <a:lstStyle/>
          <a:p>
            <a:endParaRPr lang="en-GB" dirty="0" smtClean="0"/>
          </a:p>
          <a:p>
            <a:pPr marL="0" indent="0">
              <a:buNone/>
            </a:pPr>
            <a:r>
              <a:rPr lang="en-GB" sz="3600" dirty="0" smtClean="0"/>
              <a:t>                          40 ÷  2  =</a:t>
            </a:r>
          </a:p>
          <a:p>
            <a:pPr marL="0" indent="0">
              <a:buNone/>
            </a:pPr>
            <a:r>
              <a:rPr lang="en-GB" sz="3600" dirty="0"/>
              <a:t> </a:t>
            </a:r>
            <a:r>
              <a:rPr lang="en-GB" sz="3600" dirty="0" smtClean="0"/>
              <a:t>                          4 x 5 = </a:t>
            </a:r>
          </a:p>
          <a:p>
            <a:pPr marL="0" indent="0">
              <a:buNone/>
            </a:pPr>
            <a:r>
              <a:rPr lang="en-GB" sz="3600" dirty="0"/>
              <a:t> </a:t>
            </a:r>
            <a:r>
              <a:rPr lang="en-GB" sz="3600" dirty="0" smtClean="0"/>
              <a:t>                          20 x 0 =</a:t>
            </a:r>
          </a:p>
          <a:p>
            <a:pPr marL="0" indent="0">
              <a:buNone/>
            </a:pPr>
            <a:r>
              <a:rPr lang="en-GB" sz="3600" dirty="0"/>
              <a:t> </a:t>
            </a:r>
            <a:r>
              <a:rPr lang="en-GB" sz="3600" dirty="0" smtClean="0"/>
              <a:t>                          2 x 10 =</a:t>
            </a:r>
          </a:p>
          <a:p>
            <a:pPr marL="0" indent="0">
              <a:buNone/>
            </a:pPr>
            <a:endParaRPr lang="en-GB" sz="3600" dirty="0"/>
          </a:p>
        </p:txBody>
      </p:sp>
      <p:pic>
        <p:nvPicPr>
          <p:cNvPr id="4" name="Picture 3" descr="Detective Face Looking Into The Magnifying Glass, Question Royalty ...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28184" y="4653136"/>
            <a:ext cx="1728192" cy="1584176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10457473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3200" dirty="0" smtClean="0"/>
              <a:t>Can you write a number sentence that makes the same total as the opposite side?</a:t>
            </a:r>
            <a:endParaRPr lang="en-GB" sz="32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 dirty="0" smtClean="0"/>
          </a:p>
          <a:p>
            <a:pPr marL="0" indent="0">
              <a:buNone/>
            </a:pPr>
            <a:r>
              <a:rPr lang="en-GB" sz="3600" dirty="0" smtClean="0"/>
              <a:t>                             2 x 6   =_______</a:t>
            </a:r>
          </a:p>
          <a:p>
            <a:pPr marL="0" indent="0">
              <a:buNone/>
            </a:pPr>
            <a:endParaRPr lang="en-GB" sz="3600" dirty="0"/>
          </a:p>
          <a:p>
            <a:pPr marL="0" indent="0">
              <a:buNone/>
            </a:pPr>
            <a:r>
              <a:rPr lang="en-GB" sz="3600" dirty="0" smtClean="0"/>
              <a:t>                ________ =  15  ÷ 3</a:t>
            </a:r>
            <a:endParaRPr lang="en-GB" sz="3600" dirty="0"/>
          </a:p>
        </p:txBody>
      </p:sp>
    </p:spTree>
    <p:extLst>
      <p:ext uri="{BB962C8B-B14F-4D97-AF65-F5344CB8AC3E}">
        <p14:creationId xmlns:p14="http://schemas.microsoft.com/office/powerpoint/2010/main" val="337488739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u="sng" dirty="0" smtClean="0"/>
              <a:t>Answers</a:t>
            </a:r>
            <a:endParaRPr lang="en-GB" u="sng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pPr marL="0" indent="0">
              <a:buNone/>
            </a:pPr>
            <a:r>
              <a:rPr lang="en-GB" sz="2800" u="sng" dirty="0" smtClean="0"/>
              <a:t>Slide 2</a:t>
            </a:r>
            <a:r>
              <a:rPr lang="en-GB" sz="2800" dirty="0" smtClean="0"/>
              <a:t>. 6 x 5 = 30     5 x 10 = 50   3x 10 ( 5 x 2 ) = 40</a:t>
            </a:r>
          </a:p>
          <a:p>
            <a:pPr marL="0" indent="0">
              <a:buNone/>
            </a:pPr>
            <a:endParaRPr lang="en-GB" sz="2800" dirty="0" smtClean="0"/>
          </a:p>
          <a:p>
            <a:pPr marL="0" indent="0">
              <a:buNone/>
            </a:pPr>
            <a:r>
              <a:rPr lang="en-GB" sz="2800" u="sng" dirty="0" smtClean="0"/>
              <a:t>Slide 3. </a:t>
            </a:r>
            <a:r>
              <a:rPr lang="en-GB" sz="2800" dirty="0" smtClean="0"/>
              <a:t>3 boxes of 10 = 30 , </a:t>
            </a:r>
            <a:r>
              <a:rPr lang="en-GB" sz="2800" dirty="0"/>
              <a:t>5</a:t>
            </a:r>
            <a:r>
              <a:rPr lang="en-GB" sz="2800" dirty="0" smtClean="0"/>
              <a:t> boxes of 5 = 25 ( it depends if you want to eat more biscuits!)</a:t>
            </a:r>
          </a:p>
          <a:p>
            <a:pPr marL="0" indent="0">
              <a:buNone/>
            </a:pPr>
            <a:endParaRPr lang="en-GB" sz="2800" dirty="0" smtClean="0"/>
          </a:p>
          <a:p>
            <a:pPr marL="0" indent="0">
              <a:buNone/>
            </a:pPr>
            <a:r>
              <a:rPr lang="en-GB" sz="2800" u="sng" dirty="0" smtClean="0"/>
              <a:t>Slide 4. </a:t>
            </a:r>
            <a:r>
              <a:rPr lang="en-GB" sz="2800" dirty="0" smtClean="0"/>
              <a:t>There are exactly the  same number of apples.</a:t>
            </a:r>
          </a:p>
          <a:p>
            <a:pPr marL="0" indent="0">
              <a:buNone/>
            </a:pPr>
            <a:endParaRPr lang="en-GB" sz="2800" dirty="0" smtClean="0"/>
          </a:p>
          <a:p>
            <a:pPr marL="0" indent="0">
              <a:buNone/>
            </a:pPr>
            <a:r>
              <a:rPr lang="en-GB" sz="2800" u="sng" dirty="0" smtClean="0"/>
              <a:t>Slide 5. </a:t>
            </a:r>
            <a:r>
              <a:rPr lang="en-GB" sz="2800" dirty="0" smtClean="0"/>
              <a:t>The bag with 16 in as it will divide equally </a:t>
            </a:r>
          </a:p>
          <a:p>
            <a:pPr marL="0" indent="0">
              <a:buNone/>
            </a:pPr>
            <a:r>
              <a:rPr lang="en-GB" sz="2800" dirty="0" smtClean="0"/>
              <a:t>between 2</a:t>
            </a:r>
          </a:p>
          <a:p>
            <a:pPr marL="0" indent="0">
              <a:buNone/>
            </a:pPr>
            <a:endParaRPr lang="en-GB" sz="2800" dirty="0" smtClean="0"/>
          </a:p>
          <a:p>
            <a:pPr marL="0" indent="0">
              <a:buNone/>
            </a:pPr>
            <a:r>
              <a:rPr lang="en-GB" sz="2800" u="sng" dirty="0" smtClean="0"/>
              <a:t>Slide 6</a:t>
            </a:r>
            <a:r>
              <a:rPr lang="en-GB" sz="2800" dirty="0" smtClean="0"/>
              <a:t>. </a:t>
            </a:r>
            <a:r>
              <a:rPr lang="en-GB" sz="2800" dirty="0" smtClean="0"/>
              <a:t>True    False     </a:t>
            </a:r>
            <a:r>
              <a:rPr lang="en-GB" sz="2800" dirty="0" err="1" smtClean="0"/>
              <a:t>False</a:t>
            </a:r>
            <a:endParaRPr lang="en-GB" sz="2800" dirty="0" smtClean="0"/>
          </a:p>
          <a:p>
            <a:pPr marL="0" indent="0">
              <a:buNone/>
            </a:pPr>
            <a:endParaRPr lang="en-GB" sz="2800" dirty="0" smtClean="0"/>
          </a:p>
          <a:p>
            <a:pPr marL="0" indent="0">
              <a:buNone/>
            </a:pPr>
            <a:endParaRPr lang="en-GB" dirty="0" smtClean="0"/>
          </a:p>
        </p:txBody>
      </p:sp>
    </p:spTree>
    <p:extLst>
      <p:ext uri="{BB962C8B-B14F-4D97-AF65-F5344CB8AC3E}">
        <p14:creationId xmlns:p14="http://schemas.microsoft.com/office/powerpoint/2010/main" val="39000476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pPr marL="0" indent="0">
              <a:buNone/>
            </a:pPr>
            <a:r>
              <a:rPr lang="en-GB" sz="2400" u="sng" dirty="0" smtClean="0"/>
              <a:t>Slide 7 </a:t>
            </a:r>
            <a:r>
              <a:rPr lang="en-GB" sz="2400" dirty="0" smtClean="0"/>
              <a:t>answers could include:</a:t>
            </a:r>
          </a:p>
          <a:p>
            <a:pPr marL="0" indent="0">
              <a:buNone/>
            </a:pPr>
            <a:r>
              <a:rPr lang="en-GB" sz="2400" dirty="0" smtClean="0"/>
              <a:t>20 = 10 x 2                 100 ÷  10 = 10  </a:t>
            </a:r>
          </a:p>
          <a:p>
            <a:pPr marL="0" indent="0">
              <a:buNone/>
            </a:pPr>
            <a:r>
              <a:rPr lang="en-GB" sz="2400" dirty="0" smtClean="0"/>
              <a:t>20 = 4 x 5                     20 ÷  2 = 10</a:t>
            </a:r>
          </a:p>
          <a:p>
            <a:pPr marL="0" indent="0">
              <a:buNone/>
            </a:pPr>
            <a:r>
              <a:rPr lang="en-GB" sz="2400" dirty="0" smtClean="0"/>
              <a:t>20 = 1 x 20                   90 ÷  9 = 10</a:t>
            </a:r>
          </a:p>
          <a:p>
            <a:pPr marL="0" indent="0">
              <a:buNone/>
            </a:pPr>
            <a:r>
              <a:rPr lang="en-GB" sz="2400" dirty="0" smtClean="0"/>
              <a:t>20 = 5 x 4                      80 ÷  8 = 10</a:t>
            </a:r>
          </a:p>
          <a:p>
            <a:pPr marL="0" indent="0">
              <a:buNone/>
            </a:pPr>
            <a:r>
              <a:rPr lang="en-GB" sz="2400" dirty="0" smtClean="0"/>
              <a:t>20 = 2 x 20                    70 ÷  7 = 10</a:t>
            </a:r>
            <a:endParaRPr lang="en-GB" sz="2400" u="sng" dirty="0" smtClean="0"/>
          </a:p>
          <a:p>
            <a:pPr marL="0" indent="0">
              <a:buNone/>
            </a:pPr>
            <a:r>
              <a:rPr lang="en-GB" sz="2400" u="sng" dirty="0" smtClean="0"/>
              <a:t>Slide 8 : </a:t>
            </a:r>
            <a:r>
              <a:rPr lang="en-GB" sz="2400" dirty="0" smtClean="0"/>
              <a:t>2 x 4 = 8   2 x 4  = 8     8 ÷ 2 = 4      8 ÷  4 = 2</a:t>
            </a:r>
          </a:p>
          <a:p>
            <a:pPr marL="0" indent="0">
              <a:buNone/>
            </a:pPr>
            <a:endParaRPr lang="en-GB" sz="2400" dirty="0" smtClean="0"/>
          </a:p>
          <a:p>
            <a:pPr marL="0" indent="0">
              <a:buNone/>
            </a:pPr>
            <a:r>
              <a:rPr lang="en-GB" sz="2400" u="sng" dirty="0" smtClean="0"/>
              <a:t>Slide 9  :</a:t>
            </a:r>
            <a:r>
              <a:rPr lang="en-GB" sz="2400" dirty="0" smtClean="0"/>
              <a:t>20 x 0 is the odd one out as the others total 20</a:t>
            </a:r>
          </a:p>
          <a:p>
            <a:pPr marL="0" indent="0">
              <a:buNone/>
            </a:pPr>
            <a:endParaRPr lang="en-GB" sz="2400" dirty="0" smtClean="0"/>
          </a:p>
          <a:p>
            <a:pPr marL="0" indent="0">
              <a:buNone/>
            </a:pPr>
            <a:r>
              <a:rPr lang="en-GB" sz="2400" u="sng" dirty="0" smtClean="0"/>
              <a:t>Slide 10 </a:t>
            </a:r>
            <a:r>
              <a:rPr lang="en-GB" sz="2400" dirty="0" smtClean="0"/>
              <a:t>: 6 x 2 answers must total 12 </a:t>
            </a:r>
            <a:r>
              <a:rPr lang="en-GB" sz="2400" dirty="0" err="1" smtClean="0"/>
              <a:t>eg</a:t>
            </a:r>
            <a:r>
              <a:rPr lang="en-GB" sz="2400" dirty="0" smtClean="0"/>
              <a:t> 3 x 4 ; 24</a:t>
            </a:r>
            <a:r>
              <a:rPr lang="en-GB" sz="2400" dirty="0" smtClean="0"/>
              <a:t> ÷ 2 ;</a:t>
            </a:r>
            <a:r>
              <a:rPr lang="en-GB" sz="2400" dirty="0" smtClean="0"/>
              <a:t> 12 x 1</a:t>
            </a:r>
          </a:p>
          <a:p>
            <a:pPr marL="0" indent="0">
              <a:buNone/>
            </a:pPr>
            <a:r>
              <a:rPr lang="en-GB" sz="2400" dirty="0" smtClean="0"/>
              <a:t>                  15</a:t>
            </a:r>
            <a:r>
              <a:rPr lang="en-GB" sz="2400" dirty="0" smtClean="0"/>
              <a:t> ÷ 3 answers must total 5 </a:t>
            </a:r>
            <a:r>
              <a:rPr lang="en-GB" sz="2400" dirty="0" err="1" smtClean="0"/>
              <a:t>eg</a:t>
            </a:r>
            <a:r>
              <a:rPr lang="en-GB" sz="2400" dirty="0" smtClean="0"/>
              <a:t> 10 ÷ 2 ; 50 ÷ 10 </a:t>
            </a:r>
          </a:p>
        </p:txBody>
      </p:sp>
    </p:spTree>
    <p:extLst>
      <p:ext uri="{BB962C8B-B14F-4D97-AF65-F5344CB8AC3E}">
        <p14:creationId xmlns:p14="http://schemas.microsoft.com/office/powerpoint/2010/main" val="25582214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225</TotalTime>
  <Words>470</Words>
  <Application>Microsoft Office PowerPoint</Application>
  <PresentationFormat>On-screen Show (4:3)</PresentationFormat>
  <Paragraphs>77</Paragraphs>
  <Slides>12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12</vt:i4>
      </vt:variant>
    </vt:vector>
  </HeadingPairs>
  <TitlesOfParts>
    <vt:vector size="13" baseType="lpstr">
      <vt:lpstr>Office Theme</vt:lpstr>
      <vt:lpstr>Year 2 Multiplication and division</vt:lpstr>
      <vt:lpstr>PowerPoint Presentation</vt:lpstr>
      <vt:lpstr>PowerPoint Presentation</vt:lpstr>
      <vt:lpstr>PowerPoint Presentation</vt:lpstr>
      <vt:lpstr>Definitely division</vt:lpstr>
      <vt:lpstr>True or False?</vt:lpstr>
      <vt:lpstr>Insert the missing number to make these calculations correct?</vt:lpstr>
      <vt:lpstr>Can you write some x   and   ÷  number sentences using these numbers? </vt:lpstr>
      <vt:lpstr>Which one of these number sentences is the odd one out?</vt:lpstr>
      <vt:lpstr>Can you write a number sentence that makes the same total as the opposite side?</vt:lpstr>
      <vt:lpstr>Answers</vt:lpstr>
      <vt:lpstr>PowerPoint Presentation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Year 2 Multiplication and division</dc:title>
  <dc:creator>Windows User</dc:creator>
  <cp:lastModifiedBy>Windows User</cp:lastModifiedBy>
  <cp:revision>14</cp:revision>
  <dcterms:created xsi:type="dcterms:W3CDTF">2020-05-19T09:43:55Z</dcterms:created>
  <dcterms:modified xsi:type="dcterms:W3CDTF">2020-05-19T13:29:50Z</dcterms:modified>
</cp:coreProperties>
</file>