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5" r:id="rId2"/>
    <p:sldId id="278" r:id="rId3"/>
    <p:sldId id="279" r:id="rId4"/>
    <p:sldId id="288" r:id="rId5"/>
    <p:sldId id="294" r:id="rId6"/>
    <p:sldId id="282" r:id="rId7"/>
    <p:sldId id="295" r:id="rId8"/>
    <p:sldId id="284" r:id="rId9"/>
    <p:sldId id="293" r:id="rId10"/>
    <p:sldId id="287" r:id="rId11"/>
    <p:sldId id="286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pitchFamily="2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140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orient="horz" pos="2886" userDrawn="1">
          <p15:clr>
            <a:srgbClr val="A4A3A4"/>
          </p15:clr>
        </p15:guide>
        <p15:guide id="13" pos="29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29C"/>
    <a:srgbClr val="007AC3"/>
    <a:srgbClr val="009285"/>
    <a:srgbClr val="E52122"/>
    <a:srgbClr val="689327"/>
    <a:srgbClr val="FAB001"/>
    <a:srgbClr val="6C6C6C"/>
    <a:srgbClr val="005722"/>
    <a:srgbClr val="2DB7BD"/>
    <a:srgbClr val="641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33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1272" y="-90"/>
      </p:cViewPr>
      <p:guideLst>
        <p:guide orient="horz" pos="2160"/>
        <p:guide orient="horz" pos="3952"/>
        <p:guide orient="horz" pos="346"/>
        <p:guide orient="horz" pos="504"/>
        <p:guide orient="horz" pos="3838"/>
        <p:guide orient="horz" pos="2886"/>
        <p:guide pos="2880"/>
        <p:guide pos="340"/>
        <p:guide pos="5420"/>
        <p:guide pos="1406"/>
        <p:guide pos="5284"/>
        <p:guide pos="29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190569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National Curriculum Objective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02578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Draw 2-D shapes and make 3-D shapes using modelling materials; recognise 3-D shapes in different orientations and describe them.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4050319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58350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050319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FC6E86D-4906-482E-8C01-CC126FB93770}"/>
              </a:ext>
            </a:extLst>
          </p:cNvPr>
          <p:cNvSpPr/>
          <p:nvPr/>
        </p:nvSpPr>
        <p:spPr>
          <a:xfrm>
            <a:off x="766118" y="1158657"/>
            <a:ext cx="7611763" cy="699404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kern="0" dirty="0">
                <a:solidFill>
                  <a:srgbClr val="000000"/>
                </a:solidFill>
              </a:rPr>
              <a:t>Describe one of the shapes below. Think about the sides and vertices (corners).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24BBEA88-3764-48A4-91FD-0BC5BBB32FA6}"/>
              </a:ext>
            </a:extLst>
          </p:cNvPr>
          <p:cNvGrpSpPr/>
          <p:nvPr/>
        </p:nvGrpSpPr>
        <p:grpSpPr>
          <a:xfrm>
            <a:off x="766075" y="2362200"/>
            <a:ext cx="1359386" cy="838770"/>
            <a:chOff x="981340" y="2301240"/>
            <a:chExt cx="1359386" cy="838770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xmlns="" id="{7233D98B-0B19-4C7A-9F40-C54A3313E666}"/>
                </a:ext>
              </a:extLst>
            </p:cNvPr>
            <p:cNvSpPr/>
            <p:nvPr/>
          </p:nvSpPr>
          <p:spPr>
            <a:xfrm>
              <a:off x="981340" y="2301240"/>
              <a:ext cx="1359386" cy="838770"/>
            </a:xfrm>
            <a:prstGeom prst="ellipse">
              <a:avLst/>
            </a:prstGeom>
            <a:solidFill>
              <a:srgbClr val="E5007E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9DDF9CBD-DF44-492D-93DF-D1C042097A1E}"/>
                </a:ext>
              </a:extLst>
            </p:cNvPr>
            <p:cNvSpPr/>
            <p:nvPr/>
          </p:nvSpPr>
          <p:spPr>
            <a:xfrm>
              <a:off x="1311711" y="2506053"/>
              <a:ext cx="6286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oval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3237FF5C-A5A1-40E4-AB73-8EF84D3A5E6E}"/>
              </a:ext>
            </a:extLst>
          </p:cNvPr>
          <p:cNvGrpSpPr/>
          <p:nvPr/>
        </p:nvGrpSpPr>
        <p:grpSpPr>
          <a:xfrm>
            <a:off x="3633743" y="2232660"/>
            <a:ext cx="993947" cy="993947"/>
            <a:chOff x="3889690" y="2110740"/>
            <a:chExt cx="993947" cy="993947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xmlns="" id="{5FBCCE1C-2D8B-4242-96E2-473DA4E8ABE4}"/>
                </a:ext>
              </a:extLst>
            </p:cNvPr>
            <p:cNvSpPr/>
            <p:nvPr/>
          </p:nvSpPr>
          <p:spPr>
            <a:xfrm>
              <a:off x="3889690" y="2110740"/>
              <a:ext cx="993947" cy="993947"/>
            </a:xfrm>
            <a:prstGeom prst="ellipse">
              <a:avLst/>
            </a:prstGeom>
            <a:solidFill>
              <a:srgbClr val="E5007E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CFEC9EE0-FC57-43D8-87C5-C3851576ECFB}"/>
                </a:ext>
              </a:extLst>
            </p:cNvPr>
            <p:cNvSpPr/>
            <p:nvPr/>
          </p:nvSpPr>
          <p:spPr>
            <a:xfrm>
              <a:off x="4003634" y="2412049"/>
              <a:ext cx="75373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circle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F2B5C10E-0A28-42DF-A73F-2C5491C1E7FA}"/>
              </a:ext>
            </a:extLst>
          </p:cNvPr>
          <p:cNvGrpSpPr/>
          <p:nvPr/>
        </p:nvGrpSpPr>
        <p:grpSpPr>
          <a:xfrm>
            <a:off x="5344256" y="3756660"/>
            <a:ext cx="1452784" cy="1452784"/>
            <a:chOff x="6204248" y="1976216"/>
            <a:chExt cx="1452784" cy="1452784"/>
          </a:xfrm>
        </p:grpSpPr>
        <p:sp>
          <p:nvSpPr>
            <p:cNvPr id="8" name="Chord 7">
              <a:extLst>
                <a:ext uri="{FF2B5EF4-FFF2-40B4-BE49-F238E27FC236}">
                  <a16:creationId xmlns:a16="http://schemas.microsoft.com/office/drawing/2014/main" xmlns="" id="{1E98CE4B-255C-4060-9B6E-85AD1FF438AF}"/>
                </a:ext>
              </a:extLst>
            </p:cNvPr>
            <p:cNvSpPr/>
            <p:nvPr/>
          </p:nvSpPr>
          <p:spPr>
            <a:xfrm>
              <a:off x="6204248" y="1976216"/>
              <a:ext cx="1452784" cy="1452784"/>
            </a:xfrm>
            <a:prstGeom prst="chord">
              <a:avLst>
                <a:gd name="adj1" fmla="val 11110531"/>
                <a:gd name="adj2" fmla="val 21238853"/>
              </a:avLst>
            </a:prstGeom>
            <a:solidFill>
              <a:srgbClr val="E5007E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25822C20-8529-43D1-A09E-70BB2D0BB6D7}"/>
                </a:ext>
              </a:extLst>
            </p:cNvPr>
            <p:cNvSpPr/>
            <p:nvPr/>
          </p:nvSpPr>
          <p:spPr>
            <a:xfrm>
              <a:off x="6268270" y="2215496"/>
              <a:ext cx="131799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semi-circle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32EA2EF9-7398-4FD8-876E-D524E30C71CD}"/>
              </a:ext>
            </a:extLst>
          </p:cNvPr>
          <p:cNvGrpSpPr/>
          <p:nvPr/>
        </p:nvGrpSpPr>
        <p:grpSpPr>
          <a:xfrm>
            <a:off x="3886200" y="4860907"/>
            <a:ext cx="1213503" cy="1155718"/>
            <a:chOff x="4956561" y="4698150"/>
            <a:chExt cx="1213503" cy="1155718"/>
          </a:xfrm>
        </p:grpSpPr>
        <p:sp>
          <p:nvSpPr>
            <p:cNvPr id="16" name="Pentagon 15">
              <a:extLst>
                <a:ext uri="{FF2B5EF4-FFF2-40B4-BE49-F238E27FC236}">
                  <a16:creationId xmlns:a16="http://schemas.microsoft.com/office/drawing/2014/main" xmlns="" id="{0ADFF9B0-6845-4794-ADC5-9BC4355FFA77}"/>
                </a:ext>
              </a:extLst>
            </p:cNvPr>
            <p:cNvSpPr/>
            <p:nvPr/>
          </p:nvSpPr>
          <p:spPr>
            <a:xfrm>
              <a:off x="4956561" y="4698150"/>
              <a:ext cx="1213503" cy="1155718"/>
            </a:xfrm>
            <a:prstGeom prst="pentagon">
              <a:avLst/>
            </a:prstGeom>
            <a:solidFill>
              <a:srgbClr val="00639A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68B1505E-5453-48E9-B0FF-7F84B3321BB5}"/>
                </a:ext>
              </a:extLst>
            </p:cNvPr>
            <p:cNvSpPr/>
            <p:nvPr/>
          </p:nvSpPr>
          <p:spPr>
            <a:xfrm>
              <a:off x="5002067" y="5036489"/>
              <a:ext cx="11592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pentagon</a:t>
              </a:r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xmlns="" id="{F068EB57-C16F-4BBD-AACB-7A149C53D4B6}"/>
              </a:ext>
            </a:extLst>
          </p:cNvPr>
          <p:cNvGrpSpPr/>
          <p:nvPr/>
        </p:nvGrpSpPr>
        <p:grpSpPr>
          <a:xfrm>
            <a:off x="798981" y="3605813"/>
            <a:ext cx="1133165" cy="1128483"/>
            <a:chOff x="1021866" y="3575333"/>
            <a:chExt cx="1133165" cy="1128483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xmlns="" id="{350A203C-A58B-41B2-85E8-2BE3F831DA88}"/>
                </a:ext>
              </a:extLst>
            </p:cNvPr>
            <p:cNvSpPr/>
            <p:nvPr/>
          </p:nvSpPr>
          <p:spPr>
            <a:xfrm>
              <a:off x="1021866" y="3575333"/>
              <a:ext cx="1133165" cy="1128483"/>
            </a:xfrm>
            <a:custGeom>
              <a:avLst/>
              <a:gdLst>
                <a:gd name="connsiteX0" fmla="*/ 75156 w 1215024"/>
                <a:gd name="connsiteY0" fmla="*/ 250520 h 1127342"/>
                <a:gd name="connsiteX1" fmla="*/ 0 w 1215024"/>
                <a:gd name="connsiteY1" fmla="*/ 638827 h 1127342"/>
                <a:gd name="connsiteX2" fmla="*/ 200416 w 1215024"/>
                <a:gd name="connsiteY2" fmla="*/ 1014608 h 1127342"/>
                <a:gd name="connsiteX3" fmla="*/ 601249 w 1215024"/>
                <a:gd name="connsiteY3" fmla="*/ 1127342 h 1127342"/>
                <a:gd name="connsiteX4" fmla="*/ 1027134 w 1215024"/>
                <a:gd name="connsiteY4" fmla="*/ 1002082 h 1127342"/>
                <a:gd name="connsiteX5" fmla="*/ 1215024 w 1215024"/>
                <a:gd name="connsiteY5" fmla="*/ 626301 h 1127342"/>
                <a:gd name="connsiteX6" fmla="*/ 1139868 w 1215024"/>
                <a:gd name="connsiteY6" fmla="*/ 288098 h 1127342"/>
                <a:gd name="connsiteX7" fmla="*/ 814192 w 1215024"/>
                <a:gd name="connsiteY7" fmla="*/ 25052 h 1127342"/>
                <a:gd name="connsiteX8" fmla="*/ 375781 w 1215024"/>
                <a:gd name="connsiteY8" fmla="*/ 0 h 1127342"/>
                <a:gd name="connsiteX9" fmla="*/ 75156 w 1215024"/>
                <a:gd name="connsiteY9" fmla="*/ 250520 h 1127342"/>
                <a:gd name="connsiteX0" fmla="*/ 75156 w 1215024"/>
                <a:gd name="connsiteY0" fmla="*/ 256424 h 1133246"/>
                <a:gd name="connsiteX1" fmla="*/ 0 w 1215024"/>
                <a:gd name="connsiteY1" fmla="*/ 644731 h 1133246"/>
                <a:gd name="connsiteX2" fmla="*/ 200416 w 1215024"/>
                <a:gd name="connsiteY2" fmla="*/ 1020512 h 1133246"/>
                <a:gd name="connsiteX3" fmla="*/ 601249 w 1215024"/>
                <a:gd name="connsiteY3" fmla="*/ 1133246 h 1133246"/>
                <a:gd name="connsiteX4" fmla="*/ 1027134 w 1215024"/>
                <a:gd name="connsiteY4" fmla="*/ 1007986 h 1133246"/>
                <a:gd name="connsiteX5" fmla="*/ 1215024 w 1215024"/>
                <a:gd name="connsiteY5" fmla="*/ 632205 h 1133246"/>
                <a:gd name="connsiteX6" fmla="*/ 1139868 w 1215024"/>
                <a:gd name="connsiteY6" fmla="*/ 294002 h 1133246"/>
                <a:gd name="connsiteX7" fmla="*/ 814192 w 1215024"/>
                <a:gd name="connsiteY7" fmla="*/ 0 h 1133246"/>
                <a:gd name="connsiteX8" fmla="*/ 375781 w 1215024"/>
                <a:gd name="connsiteY8" fmla="*/ 5904 h 1133246"/>
                <a:gd name="connsiteX9" fmla="*/ 75156 w 1215024"/>
                <a:gd name="connsiteY9" fmla="*/ 256424 h 1133246"/>
                <a:gd name="connsiteX0" fmla="*/ 75156 w 1215024"/>
                <a:gd name="connsiteY0" fmla="*/ 251661 h 1128483"/>
                <a:gd name="connsiteX1" fmla="*/ 0 w 1215024"/>
                <a:gd name="connsiteY1" fmla="*/ 639968 h 1128483"/>
                <a:gd name="connsiteX2" fmla="*/ 200416 w 1215024"/>
                <a:gd name="connsiteY2" fmla="*/ 1015749 h 1128483"/>
                <a:gd name="connsiteX3" fmla="*/ 601249 w 1215024"/>
                <a:gd name="connsiteY3" fmla="*/ 1128483 h 1128483"/>
                <a:gd name="connsiteX4" fmla="*/ 1027134 w 1215024"/>
                <a:gd name="connsiteY4" fmla="*/ 1003223 h 1128483"/>
                <a:gd name="connsiteX5" fmla="*/ 1215024 w 1215024"/>
                <a:gd name="connsiteY5" fmla="*/ 627442 h 1128483"/>
                <a:gd name="connsiteX6" fmla="*/ 1139868 w 1215024"/>
                <a:gd name="connsiteY6" fmla="*/ 289239 h 1128483"/>
                <a:gd name="connsiteX7" fmla="*/ 814192 w 1215024"/>
                <a:gd name="connsiteY7" fmla="*/ 0 h 1128483"/>
                <a:gd name="connsiteX8" fmla="*/ 375781 w 1215024"/>
                <a:gd name="connsiteY8" fmla="*/ 1141 h 1128483"/>
                <a:gd name="connsiteX9" fmla="*/ 75156 w 1215024"/>
                <a:gd name="connsiteY9" fmla="*/ 251661 h 1128483"/>
                <a:gd name="connsiteX0" fmla="*/ 75156 w 1215024"/>
                <a:gd name="connsiteY0" fmla="*/ 251661 h 1128483"/>
                <a:gd name="connsiteX1" fmla="*/ 0 w 1215024"/>
                <a:gd name="connsiteY1" fmla="*/ 639968 h 1128483"/>
                <a:gd name="connsiteX2" fmla="*/ 200416 w 1215024"/>
                <a:gd name="connsiteY2" fmla="*/ 1015749 h 1128483"/>
                <a:gd name="connsiteX3" fmla="*/ 601249 w 1215024"/>
                <a:gd name="connsiteY3" fmla="*/ 1128483 h 1128483"/>
                <a:gd name="connsiteX4" fmla="*/ 1027134 w 1215024"/>
                <a:gd name="connsiteY4" fmla="*/ 1003223 h 1128483"/>
                <a:gd name="connsiteX5" fmla="*/ 1215024 w 1215024"/>
                <a:gd name="connsiteY5" fmla="*/ 627442 h 1128483"/>
                <a:gd name="connsiteX6" fmla="*/ 1106530 w 1215024"/>
                <a:gd name="connsiteY6" fmla="*/ 253521 h 1128483"/>
                <a:gd name="connsiteX7" fmla="*/ 814192 w 1215024"/>
                <a:gd name="connsiteY7" fmla="*/ 0 h 1128483"/>
                <a:gd name="connsiteX8" fmla="*/ 375781 w 1215024"/>
                <a:gd name="connsiteY8" fmla="*/ 1141 h 1128483"/>
                <a:gd name="connsiteX9" fmla="*/ 75156 w 1215024"/>
                <a:gd name="connsiteY9" fmla="*/ 251661 h 1128483"/>
                <a:gd name="connsiteX0" fmla="*/ 75156 w 1215024"/>
                <a:gd name="connsiteY0" fmla="*/ 251661 h 1128483"/>
                <a:gd name="connsiteX1" fmla="*/ 0 w 1215024"/>
                <a:gd name="connsiteY1" fmla="*/ 639968 h 1128483"/>
                <a:gd name="connsiteX2" fmla="*/ 200416 w 1215024"/>
                <a:gd name="connsiteY2" fmla="*/ 1015749 h 1128483"/>
                <a:gd name="connsiteX3" fmla="*/ 601249 w 1215024"/>
                <a:gd name="connsiteY3" fmla="*/ 1128483 h 1128483"/>
                <a:gd name="connsiteX4" fmla="*/ 1027134 w 1215024"/>
                <a:gd name="connsiteY4" fmla="*/ 1003223 h 1128483"/>
                <a:gd name="connsiteX5" fmla="*/ 1215024 w 1215024"/>
                <a:gd name="connsiteY5" fmla="*/ 648873 h 1128483"/>
                <a:gd name="connsiteX6" fmla="*/ 1106530 w 1215024"/>
                <a:gd name="connsiteY6" fmla="*/ 253521 h 1128483"/>
                <a:gd name="connsiteX7" fmla="*/ 814192 w 1215024"/>
                <a:gd name="connsiteY7" fmla="*/ 0 h 1128483"/>
                <a:gd name="connsiteX8" fmla="*/ 375781 w 1215024"/>
                <a:gd name="connsiteY8" fmla="*/ 1141 h 1128483"/>
                <a:gd name="connsiteX9" fmla="*/ 75156 w 1215024"/>
                <a:gd name="connsiteY9" fmla="*/ 251661 h 1128483"/>
                <a:gd name="connsiteX0" fmla="*/ 75156 w 1180299"/>
                <a:gd name="connsiteY0" fmla="*/ 251661 h 1128483"/>
                <a:gd name="connsiteX1" fmla="*/ 0 w 1180299"/>
                <a:gd name="connsiteY1" fmla="*/ 639968 h 1128483"/>
                <a:gd name="connsiteX2" fmla="*/ 200416 w 1180299"/>
                <a:gd name="connsiteY2" fmla="*/ 1015749 h 1128483"/>
                <a:gd name="connsiteX3" fmla="*/ 601249 w 1180299"/>
                <a:gd name="connsiteY3" fmla="*/ 1128483 h 1128483"/>
                <a:gd name="connsiteX4" fmla="*/ 1027134 w 1180299"/>
                <a:gd name="connsiteY4" fmla="*/ 1003223 h 1128483"/>
                <a:gd name="connsiteX5" fmla="*/ 1180299 w 1180299"/>
                <a:gd name="connsiteY5" fmla="*/ 634586 h 1128483"/>
                <a:gd name="connsiteX6" fmla="*/ 1106530 w 1180299"/>
                <a:gd name="connsiteY6" fmla="*/ 253521 h 1128483"/>
                <a:gd name="connsiteX7" fmla="*/ 814192 w 1180299"/>
                <a:gd name="connsiteY7" fmla="*/ 0 h 1128483"/>
                <a:gd name="connsiteX8" fmla="*/ 375781 w 1180299"/>
                <a:gd name="connsiteY8" fmla="*/ 1141 h 1128483"/>
                <a:gd name="connsiteX9" fmla="*/ 75156 w 1180299"/>
                <a:gd name="connsiteY9" fmla="*/ 251661 h 1128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80299" h="1128483">
                  <a:moveTo>
                    <a:pt x="75156" y="251661"/>
                  </a:moveTo>
                  <a:lnTo>
                    <a:pt x="0" y="639968"/>
                  </a:lnTo>
                  <a:lnTo>
                    <a:pt x="200416" y="1015749"/>
                  </a:lnTo>
                  <a:lnTo>
                    <a:pt x="601249" y="1128483"/>
                  </a:lnTo>
                  <a:lnTo>
                    <a:pt x="1027134" y="1003223"/>
                  </a:lnTo>
                  <a:lnTo>
                    <a:pt x="1180299" y="634586"/>
                  </a:lnTo>
                  <a:lnTo>
                    <a:pt x="1106530" y="253521"/>
                  </a:lnTo>
                  <a:lnTo>
                    <a:pt x="814192" y="0"/>
                  </a:lnTo>
                  <a:lnTo>
                    <a:pt x="375781" y="1141"/>
                  </a:lnTo>
                  <a:lnTo>
                    <a:pt x="75156" y="251661"/>
                  </a:lnTo>
                  <a:close/>
                </a:path>
              </a:pathLst>
            </a:custGeom>
            <a:solidFill>
              <a:srgbClr val="00572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xmlns="" id="{B73D9FCC-87CA-4710-B803-BA7AD7F7E85A}"/>
                </a:ext>
              </a:extLst>
            </p:cNvPr>
            <p:cNvSpPr/>
            <p:nvPr/>
          </p:nvSpPr>
          <p:spPr>
            <a:xfrm>
              <a:off x="1045210" y="3902248"/>
              <a:ext cx="10887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nonagon</a:t>
              </a:r>
            </a:p>
          </p:txBody>
        </p: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xmlns="" id="{13727868-C13B-446F-BFBC-971BCE17ED67}"/>
              </a:ext>
            </a:extLst>
          </p:cNvPr>
          <p:cNvGrpSpPr/>
          <p:nvPr/>
        </p:nvGrpSpPr>
        <p:grpSpPr>
          <a:xfrm>
            <a:off x="2360135" y="4396740"/>
            <a:ext cx="1196411" cy="1196411"/>
            <a:chOff x="3708875" y="3429000"/>
            <a:chExt cx="1196411" cy="1196411"/>
          </a:xfrm>
        </p:grpSpPr>
        <p:sp>
          <p:nvSpPr>
            <p:cNvPr id="101" name="Decagon 100">
              <a:extLst>
                <a:ext uri="{FF2B5EF4-FFF2-40B4-BE49-F238E27FC236}">
                  <a16:creationId xmlns:a16="http://schemas.microsoft.com/office/drawing/2014/main" xmlns="" id="{0BD7275A-6497-44F4-923C-1F8D598DE82E}"/>
                </a:ext>
              </a:extLst>
            </p:cNvPr>
            <p:cNvSpPr/>
            <p:nvPr/>
          </p:nvSpPr>
          <p:spPr>
            <a:xfrm>
              <a:off x="3708875" y="3429000"/>
              <a:ext cx="1196411" cy="1196411"/>
            </a:xfrm>
            <a:prstGeom prst="decagon">
              <a:avLst/>
            </a:prstGeom>
            <a:solidFill>
              <a:srgbClr val="FAB00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xmlns="" id="{2EE20C4B-D452-46F2-A326-24FB34D4A100}"/>
                </a:ext>
              </a:extLst>
            </p:cNvPr>
            <p:cNvSpPr/>
            <p:nvPr/>
          </p:nvSpPr>
          <p:spPr>
            <a:xfrm>
              <a:off x="3789407" y="3805894"/>
              <a:ext cx="10454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decagon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2B786740-2914-4582-817B-2366F2FE2ACB}"/>
              </a:ext>
            </a:extLst>
          </p:cNvPr>
          <p:cNvGrpSpPr/>
          <p:nvPr/>
        </p:nvGrpSpPr>
        <p:grpSpPr>
          <a:xfrm>
            <a:off x="1005839" y="5024392"/>
            <a:ext cx="1168669" cy="1007473"/>
            <a:chOff x="1981199" y="4802319"/>
            <a:chExt cx="1168669" cy="1007473"/>
          </a:xfrm>
        </p:grpSpPr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xmlns="" id="{77A08D3A-B1C2-44F0-AA11-4679B65E07D6}"/>
                </a:ext>
              </a:extLst>
            </p:cNvPr>
            <p:cNvSpPr/>
            <p:nvPr/>
          </p:nvSpPr>
          <p:spPr>
            <a:xfrm>
              <a:off x="1981199" y="4802319"/>
              <a:ext cx="1168669" cy="1007473"/>
            </a:xfrm>
            <a:prstGeom prst="hexagon">
              <a:avLst/>
            </a:prstGeom>
            <a:solidFill>
              <a:srgbClr val="F0811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xmlns="" id="{DA0C84CD-A908-4042-A55F-952CC637A6F3}"/>
                </a:ext>
              </a:extLst>
            </p:cNvPr>
            <p:cNvSpPr/>
            <p:nvPr/>
          </p:nvSpPr>
          <p:spPr>
            <a:xfrm>
              <a:off x="2036678" y="5087763"/>
              <a:ext cx="10599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hexagon</a:t>
              </a:r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xmlns="" id="{838A04DF-A53B-45AB-A508-98E0587177BA}"/>
              </a:ext>
            </a:extLst>
          </p:cNvPr>
          <p:cNvGrpSpPr/>
          <p:nvPr/>
        </p:nvGrpSpPr>
        <p:grpSpPr>
          <a:xfrm>
            <a:off x="2154482" y="2877084"/>
            <a:ext cx="1256231" cy="1256231"/>
            <a:chOff x="2512463" y="2719700"/>
            <a:chExt cx="1256231" cy="1256231"/>
          </a:xfrm>
        </p:grpSpPr>
        <p:sp>
          <p:nvSpPr>
            <p:cNvPr id="31" name="Heptagon 30">
              <a:extLst>
                <a:ext uri="{FF2B5EF4-FFF2-40B4-BE49-F238E27FC236}">
                  <a16:creationId xmlns:a16="http://schemas.microsoft.com/office/drawing/2014/main" xmlns="" id="{81ECB88F-1302-43D3-9A2E-4C2AD68897BF}"/>
                </a:ext>
              </a:extLst>
            </p:cNvPr>
            <p:cNvSpPr/>
            <p:nvPr/>
          </p:nvSpPr>
          <p:spPr>
            <a:xfrm>
              <a:off x="2512463" y="2719700"/>
              <a:ext cx="1256231" cy="1256231"/>
            </a:xfrm>
            <a:prstGeom prst="heptagon">
              <a:avLst/>
            </a:prstGeom>
            <a:solidFill>
              <a:srgbClr val="009285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0CE08A52-D419-4CDF-84A9-F014018684A4}"/>
                </a:ext>
              </a:extLst>
            </p:cNvPr>
            <p:cNvSpPr/>
            <p:nvPr/>
          </p:nvSpPr>
          <p:spPr>
            <a:xfrm>
              <a:off x="2567360" y="3210150"/>
              <a:ext cx="11592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heptagon</a:t>
              </a: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xmlns="" id="{E63E90F6-10CE-4751-8235-3D16C65A2A50}"/>
              </a:ext>
            </a:extLst>
          </p:cNvPr>
          <p:cNvGrpSpPr/>
          <p:nvPr/>
        </p:nvGrpSpPr>
        <p:grpSpPr>
          <a:xfrm>
            <a:off x="3753414" y="3429000"/>
            <a:ext cx="1196411" cy="1196411"/>
            <a:chOff x="4990744" y="2905570"/>
            <a:chExt cx="1196411" cy="1196411"/>
          </a:xfrm>
        </p:grpSpPr>
        <p:sp>
          <p:nvSpPr>
            <p:cNvPr id="99" name="Octagon 98">
              <a:extLst>
                <a:ext uri="{FF2B5EF4-FFF2-40B4-BE49-F238E27FC236}">
                  <a16:creationId xmlns:a16="http://schemas.microsoft.com/office/drawing/2014/main" xmlns="" id="{8F706BD2-3DCB-4FDC-BA61-AACA1C4DD2FA}"/>
                </a:ext>
              </a:extLst>
            </p:cNvPr>
            <p:cNvSpPr/>
            <p:nvPr/>
          </p:nvSpPr>
          <p:spPr>
            <a:xfrm>
              <a:off x="4990744" y="2905570"/>
              <a:ext cx="1196411" cy="1196411"/>
            </a:xfrm>
            <a:prstGeom prst="octagon">
              <a:avLst/>
            </a:prstGeom>
            <a:solidFill>
              <a:srgbClr val="64196B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9EA6B16A-BD5D-4CCC-8955-CE0D3C7515B0}"/>
                </a:ext>
              </a:extLst>
            </p:cNvPr>
            <p:cNvSpPr/>
            <p:nvPr/>
          </p:nvSpPr>
          <p:spPr>
            <a:xfrm>
              <a:off x="5079822" y="3318784"/>
              <a:ext cx="10166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octagon</a:t>
              </a:r>
            </a:p>
          </p:txBody>
        </p:sp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xmlns="" id="{902B2DD6-69E8-42E2-9068-A2D3706ADE46}"/>
              </a:ext>
            </a:extLst>
          </p:cNvPr>
          <p:cNvGrpSpPr/>
          <p:nvPr/>
        </p:nvGrpSpPr>
        <p:grpSpPr>
          <a:xfrm>
            <a:off x="5509260" y="4892040"/>
            <a:ext cx="1905000" cy="1059180"/>
            <a:chOff x="6385560" y="4922520"/>
            <a:chExt cx="1905000" cy="1059180"/>
          </a:xfrm>
        </p:grpSpPr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xmlns="" id="{6ABDE602-1092-42AD-8E44-09D9B0627746}"/>
                </a:ext>
              </a:extLst>
            </p:cNvPr>
            <p:cNvSpPr/>
            <p:nvPr/>
          </p:nvSpPr>
          <p:spPr>
            <a:xfrm>
              <a:off x="6385560" y="4922520"/>
              <a:ext cx="1905000" cy="1059180"/>
            </a:xfrm>
            <a:prstGeom prst="rect">
              <a:avLst/>
            </a:prstGeom>
            <a:solidFill>
              <a:srgbClr val="6C6C6C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xmlns="" id="{021B9CDF-0ACE-41A9-A555-02BC814A3BA4}"/>
                </a:ext>
              </a:extLst>
            </p:cNvPr>
            <p:cNvSpPr/>
            <p:nvPr/>
          </p:nvSpPr>
          <p:spPr>
            <a:xfrm>
              <a:off x="6612676" y="5233218"/>
              <a:ext cx="14873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rectangle</a:t>
              </a:r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xmlns="" id="{CE733700-8CB1-4068-86F0-9F6D2689E557}"/>
              </a:ext>
            </a:extLst>
          </p:cNvPr>
          <p:cNvGrpSpPr/>
          <p:nvPr/>
        </p:nvGrpSpPr>
        <p:grpSpPr>
          <a:xfrm>
            <a:off x="7359650" y="3703320"/>
            <a:ext cx="1028700" cy="1028700"/>
            <a:chOff x="7101840" y="3703320"/>
            <a:chExt cx="1028700" cy="1028700"/>
          </a:xfrm>
        </p:grpSpPr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xmlns="" id="{F7DA9599-BDA9-457B-AE48-CEEBE3A483E5}"/>
                </a:ext>
              </a:extLst>
            </p:cNvPr>
            <p:cNvSpPr/>
            <p:nvPr/>
          </p:nvSpPr>
          <p:spPr>
            <a:xfrm>
              <a:off x="7101840" y="3703320"/>
              <a:ext cx="1028700" cy="1028700"/>
            </a:xfrm>
            <a:prstGeom prst="rect">
              <a:avLst/>
            </a:prstGeom>
            <a:solidFill>
              <a:srgbClr val="E5212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xmlns="" id="{89FCC9F1-C06D-43F6-8D05-A379841A9D45}"/>
                </a:ext>
              </a:extLst>
            </p:cNvPr>
            <p:cNvSpPr/>
            <p:nvPr/>
          </p:nvSpPr>
          <p:spPr>
            <a:xfrm>
              <a:off x="7168936" y="3987666"/>
              <a:ext cx="88838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square</a:t>
              </a: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xmlns="" id="{3336652F-4401-4C6D-B7AA-8F5F8445F2E6}"/>
              </a:ext>
            </a:extLst>
          </p:cNvPr>
          <p:cNvGrpSpPr/>
          <p:nvPr/>
        </p:nvGrpSpPr>
        <p:grpSpPr>
          <a:xfrm>
            <a:off x="4937760" y="2308860"/>
            <a:ext cx="1299362" cy="1120140"/>
            <a:chOff x="5814060" y="3634740"/>
            <a:chExt cx="1299362" cy="1120140"/>
          </a:xfrm>
        </p:grpSpPr>
        <p:sp>
          <p:nvSpPr>
            <p:cNvPr id="112" name="Isosceles Triangle 111">
              <a:extLst>
                <a:ext uri="{FF2B5EF4-FFF2-40B4-BE49-F238E27FC236}">
                  <a16:creationId xmlns:a16="http://schemas.microsoft.com/office/drawing/2014/main" xmlns="" id="{1C611896-9CF6-4E18-A37F-FCE1A3D536C3}"/>
                </a:ext>
              </a:extLst>
            </p:cNvPr>
            <p:cNvSpPr/>
            <p:nvPr/>
          </p:nvSpPr>
          <p:spPr>
            <a:xfrm>
              <a:off x="5814060" y="3634740"/>
              <a:ext cx="1299362" cy="1120140"/>
            </a:xfrm>
            <a:prstGeom prst="triangle">
              <a:avLst/>
            </a:prstGeom>
            <a:solidFill>
              <a:srgbClr val="18A0DB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xmlns="" id="{D5EFA1DC-E38A-4BD5-831A-62287242F916}"/>
                </a:ext>
              </a:extLst>
            </p:cNvPr>
            <p:cNvSpPr/>
            <p:nvPr/>
          </p:nvSpPr>
          <p:spPr>
            <a:xfrm>
              <a:off x="5972596" y="4349234"/>
              <a:ext cx="10198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triangle</a:t>
              </a:r>
            </a:p>
          </p:txBody>
        </p:sp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xmlns="" id="{5137E79E-B350-4B71-8F01-1A79F2427B72}"/>
              </a:ext>
            </a:extLst>
          </p:cNvPr>
          <p:cNvGrpSpPr/>
          <p:nvPr/>
        </p:nvGrpSpPr>
        <p:grpSpPr>
          <a:xfrm>
            <a:off x="6582410" y="2286000"/>
            <a:ext cx="1546860" cy="906780"/>
            <a:chOff x="6949440" y="2072640"/>
            <a:chExt cx="1546860" cy="906780"/>
          </a:xfrm>
        </p:grpSpPr>
        <p:sp>
          <p:nvSpPr>
            <p:cNvPr id="114" name="Trapezoid 113">
              <a:extLst>
                <a:ext uri="{FF2B5EF4-FFF2-40B4-BE49-F238E27FC236}">
                  <a16:creationId xmlns:a16="http://schemas.microsoft.com/office/drawing/2014/main" xmlns="" id="{29D54255-DBC7-414D-A78B-837CB3D8B12A}"/>
                </a:ext>
              </a:extLst>
            </p:cNvPr>
            <p:cNvSpPr/>
            <p:nvPr/>
          </p:nvSpPr>
          <p:spPr>
            <a:xfrm>
              <a:off x="6949440" y="2072640"/>
              <a:ext cx="1546860" cy="906780"/>
            </a:xfrm>
            <a:prstGeom prst="trapezoid">
              <a:avLst>
                <a:gd name="adj" fmla="val 44327"/>
              </a:avLst>
            </a:prstGeom>
            <a:solidFill>
              <a:srgbClr val="689327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xmlns="" id="{669D4DE3-0DC6-407E-8CE8-3C2ECF541380}"/>
                </a:ext>
              </a:extLst>
            </p:cNvPr>
            <p:cNvSpPr/>
            <p:nvPr/>
          </p:nvSpPr>
          <p:spPr>
            <a:xfrm>
              <a:off x="7107207" y="2555106"/>
              <a:ext cx="12506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trapezium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4050319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58350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050319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FC6E86D-4906-482E-8C01-CC126FB93770}"/>
              </a:ext>
            </a:extLst>
          </p:cNvPr>
          <p:cNvSpPr/>
          <p:nvPr/>
        </p:nvSpPr>
        <p:spPr>
          <a:xfrm>
            <a:off x="766118" y="1158657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dirty="0"/>
              <a:t>Which of these descriptions match this shape?</a:t>
            </a:r>
          </a:p>
        </p:txBody>
      </p:sp>
      <p:sp>
        <p:nvSpPr>
          <p:cNvPr id="14" name="1">
            <a:extLst>
              <a:ext uri="{FF2B5EF4-FFF2-40B4-BE49-F238E27FC236}">
                <a16:creationId xmlns:a16="http://schemas.microsoft.com/office/drawing/2014/main" xmlns="" id="{599290F0-6612-487A-9FD7-A6570808CED7}"/>
              </a:ext>
            </a:extLst>
          </p:cNvPr>
          <p:cNvSpPr/>
          <p:nvPr/>
        </p:nvSpPr>
        <p:spPr>
          <a:xfrm>
            <a:off x="906463" y="2039646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5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D2B2340-DF08-4C92-9D9B-CFAB4226AE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924" y="2221176"/>
            <a:ext cx="3816350" cy="3638809"/>
          </a:xfrm>
          <a:prstGeom prst="rect">
            <a:avLst/>
          </a:prstGeom>
        </p:spPr>
      </p:pic>
      <p:sp>
        <p:nvSpPr>
          <p:cNvPr id="15" name="2">
            <a:extLst>
              <a:ext uri="{FF2B5EF4-FFF2-40B4-BE49-F238E27FC236}">
                <a16:creationId xmlns:a16="http://schemas.microsoft.com/office/drawing/2014/main" xmlns="" id="{A3BA61DF-8A24-459D-9107-ACC7808E1E5C}"/>
              </a:ext>
            </a:extLst>
          </p:cNvPr>
          <p:cNvSpPr/>
          <p:nvPr/>
        </p:nvSpPr>
        <p:spPr>
          <a:xfrm>
            <a:off x="906463" y="2483749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6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6" name="3">
            <a:extLst>
              <a:ext uri="{FF2B5EF4-FFF2-40B4-BE49-F238E27FC236}">
                <a16:creationId xmlns:a16="http://schemas.microsoft.com/office/drawing/2014/main" xmlns="" id="{EED8C4DA-2185-4091-87FC-FA4127580212}"/>
              </a:ext>
            </a:extLst>
          </p:cNvPr>
          <p:cNvSpPr/>
          <p:nvPr/>
        </p:nvSpPr>
        <p:spPr>
          <a:xfrm>
            <a:off x="906463" y="2927852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 hexagon.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7" name="4">
            <a:extLst>
              <a:ext uri="{FF2B5EF4-FFF2-40B4-BE49-F238E27FC236}">
                <a16:creationId xmlns:a16="http://schemas.microsoft.com/office/drawing/2014/main" xmlns="" id="{B051DAAD-BBD6-4799-B823-F4DE32222304}"/>
              </a:ext>
            </a:extLst>
          </p:cNvPr>
          <p:cNvSpPr/>
          <p:nvPr/>
        </p:nvSpPr>
        <p:spPr>
          <a:xfrm>
            <a:off x="906464" y="3371955"/>
            <a:ext cx="26257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6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8" name="5">
            <a:extLst>
              <a:ext uri="{FF2B5EF4-FFF2-40B4-BE49-F238E27FC236}">
                <a16:creationId xmlns:a16="http://schemas.microsoft.com/office/drawing/2014/main" xmlns="" id="{2AFC87E0-C258-48C0-8CD2-DF4F1899BD20}"/>
              </a:ext>
            </a:extLst>
          </p:cNvPr>
          <p:cNvSpPr/>
          <p:nvPr/>
        </p:nvSpPr>
        <p:spPr>
          <a:xfrm>
            <a:off x="906464" y="3816058"/>
            <a:ext cx="26257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8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9" name="6">
            <a:extLst>
              <a:ext uri="{FF2B5EF4-FFF2-40B4-BE49-F238E27FC236}">
                <a16:creationId xmlns:a16="http://schemas.microsoft.com/office/drawing/2014/main" xmlns="" id="{E8A9C5BC-F9C7-4BDD-B187-F5ABFE21C96B}"/>
              </a:ext>
            </a:extLst>
          </p:cNvPr>
          <p:cNvSpPr/>
          <p:nvPr/>
        </p:nvSpPr>
        <p:spPr>
          <a:xfrm>
            <a:off x="906463" y="4260161"/>
            <a:ext cx="2616199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 pentagon.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1" name="7">
            <a:extLst>
              <a:ext uri="{FF2B5EF4-FFF2-40B4-BE49-F238E27FC236}">
                <a16:creationId xmlns:a16="http://schemas.microsoft.com/office/drawing/2014/main" xmlns="" id="{C58009D5-95BE-46AA-9179-7203AD0C5591}"/>
              </a:ext>
            </a:extLst>
          </p:cNvPr>
          <p:cNvSpPr/>
          <p:nvPr/>
        </p:nvSpPr>
        <p:spPr>
          <a:xfrm>
            <a:off x="906463" y="4704264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8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2" name="8">
            <a:extLst>
              <a:ext uri="{FF2B5EF4-FFF2-40B4-BE49-F238E27FC236}">
                <a16:creationId xmlns:a16="http://schemas.microsoft.com/office/drawing/2014/main" xmlns="" id="{0E70E2BE-2181-4C8A-9829-3F433E2C4282}"/>
              </a:ext>
            </a:extLst>
          </p:cNvPr>
          <p:cNvSpPr/>
          <p:nvPr/>
        </p:nvSpPr>
        <p:spPr>
          <a:xfrm>
            <a:off x="906463" y="5148367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5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3" name="9">
            <a:extLst>
              <a:ext uri="{FF2B5EF4-FFF2-40B4-BE49-F238E27FC236}">
                <a16:creationId xmlns:a16="http://schemas.microsoft.com/office/drawing/2014/main" xmlns="" id="{8B7E7000-7B25-4F17-BC59-50F1CF5D8BF1}"/>
              </a:ext>
            </a:extLst>
          </p:cNvPr>
          <p:cNvSpPr/>
          <p:nvPr/>
        </p:nvSpPr>
        <p:spPr>
          <a:xfrm>
            <a:off x="906463" y="5592471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an octagon.</a:t>
            </a:r>
            <a:endParaRPr lang="en-GB" spc="-30" dirty="0">
              <a:solidFill>
                <a:srgbClr val="013F7B"/>
              </a:solidFill>
            </a:endParaRPr>
          </a:p>
        </p:txBody>
      </p:sp>
      <p:pic>
        <p:nvPicPr>
          <p:cNvPr id="4" name="tick">
            <a:extLst>
              <a:ext uri="{FF2B5EF4-FFF2-40B4-BE49-F238E27FC236}">
                <a16:creationId xmlns:a16="http://schemas.microsoft.com/office/drawing/2014/main" xmlns="" id="{D79CE80D-0B43-4BC7-8FDD-6494B33437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2082250"/>
            <a:ext cx="304736" cy="297754"/>
          </a:xfrm>
          <a:prstGeom prst="rect">
            <a:avLst/>
          </a:prstGeom>
        </p:spPr>
      </p:pic>
      <p:pic>
        <p:nvPicPr>
          <p:cNvPr id="20" name="tick">
            <a:extLst>
              <a:ext uri="{FF2B5EF4-FFF2-40B4-BE49-F238E27FC236}">
                <a16:creationId xmlns:a16="http://schemas.microsoft.com/office/drawing/2014/main" xmlns="" id="{FF978FD9-040C-48E4-AAF1-CCDF95935A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4309409"/>
            <a:ext cx="304736" cy="297754"/>
          </a:xfrm>
          <a:prstGeom prst="rect">
            <a:avLst/>
          </a:prstGeom>
        </p:spPr>
      </p:pic>
      <p:pic>
        <p:nvPicPr>
          <p:cNvPr id="24" name="tick">
            <a:extLst>
              <a:ext uri="{FF2B5EF4-FFF2-40B4-BE49-F238E27FC236}">
                <a16:creationId xmlns:a16="http://schemas.microsoft.com/office/drawing/2014/main" xmlns="" id="{C3BDB894-08A0-4F3B-8F85-0C580CD9BC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5189626"/>
            <a:ext cx="304736" cy="297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36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1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4050319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3583501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4050319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FC6E86D-4906-482E-8C01-CC126FB93770}"/>
              </a:ext>
            </a:extLst>
          </p:cNvPr>
          <p:cNvSpPr/>
          <p:nvPr/>
        </p:nvSpPr>
        <p:spPr>
          <a:xfrm>
            <a:off x="766118" y="1158657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dirty="0"/>
              <a:t>Which of these descriptions match this shape?</a:t>
            </a:r>
          </a:p>
        </p:txBody>
      </p:sp>
      <p:sp>
        <p:nvSpPr>
          <p:cNvPr id="14" name="1">
            <a:extLst>
              <a:ext uri="{FF2B5EF4-FFF2-40B4-BE49-F238E27FC236}">
                <a16:creationId xmlns:a16="http://schemas.microsoft.com/office/drawing/2014/main" xmlns="" id="{599290F0-6612-487A-9FD7-A6570808CED7}"/>
              </a:ext>
            </a:extLst>
          </p:cNvPr>
          <p:cNvSpPr/>
          <p:nvPr/>
        </p:nvSpPr>
        <p:spPr>
          <a:xfrm>
            <a:off x="906463" y="2039646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5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D2B2340-DF08-4C92-9D9B-CFAB4226AE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694" y="2221176"/>
            <a:ext cx="3638809" cy="3638809"/>
          </a:xfrm>
          <a:prstGeom prst="rect">
            <a:avLst/>
          </a:prstGeom>
        </p:spPr>
      </p:pic>
      <p:sp>
        <p:nvSpPr>
          <p:cNvPr id="15" name="2">
            <a:extLst>
              <a:ext uri="{FF2B5EF4-FFF2-40B4-BE49-F238E27FC236}">
                <a16:creationId xmlns:a16="http://schemas.microsoft.com/office/drawing/2014/main" xmlns="" id="{A3BA61DF-8A24-459D-9107-ACC7808E1E5C}"/>
              </a:ext>
            </a:extLst>
          </p:cNvPr>
          <p:cNvSpPr/>
          <p:nvPr/>
        </p:nvSpPr>
        <p:spPr>
          <a:xfrm>
            <a:off x="906463" y="2483749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6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6" name="3">
            <a:extLst>
              <a:ext uri="{FF2B5EF4-FFF2-40B4-BE49-F238E27FC236}">
                <a16:creationId xmlns:a16="http://schemas.microsoft.com/office/drawing/2014/main" xmlns="" id="{EED8C4DA-2185-4091-87FC-FA4127580212}"/>
              </a:ext>
            </a:extLst>
          </p:cNvPr>
          <p:cNvSpPr/>
          <p:nvPr/>
        </p:nvSpPr>
        <p:spPr>
          <a:xfrm>
            <a:off x="906463" y="2927852"/>
            <a:ext cx="26130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 hexagon.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7" name="4">
            <a:extLst>
              <a:ext uri="{FF2B5EF4-FFF2-40B4-BE49-F238E27FC236}">
                <a16:creationId xmlns:a16="http://schemas.microsoft.com/office/drawing/2014/main" xmlns="" id="{B051DAAD-BBD6-4799-B823-F4DE32222304}"/>
              </a:ext>
            </a:extLst>
          </p:cNvPr>
          <p:cNvSpPr/>
          <p:nvPr/>
        </p:nvSpPr>
        <p:spPr>
          <a:xfrm>
            <a:off x="906464" y="3371955"/>
            <a:ext cx="26257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6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8" name="5">
            <a:extLst>
              <a:ext uri="{FF2B5EF4-FFF2-40B4-BE49-F238E27FC236}">
                <a16:creationId xmlns:a16="http://schemas.microsoft.com/office/drawing/2014/main" xmlns="" id="{2AFC87E0-C258-48C0-8CD2-DF4F1899BD20}"/>
              </a:ext>
            </a:extLst>
          </p:cNvPr>
          <p:cNvSpPr/>
          <p:nvPr/>
        </p:nvSpPr>
        <p:spPr>
          <a:xfrm>
            <a:off x="906464" y="3816058"/>
            <a:ext cx="2625724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8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19" name="6">
            <a:extLst>
              <a:ext uri="{FF2B5EF4-FFF2-40B4-BE49-F238E27FC236}">
                <a16:creationId xmlns:a16="http://schemas.microsoft.com/office/drawing/2014/main" xmlns="" id="{E8A9C5BC-F9C7-4BDD-B187-F5ABFE21C96B}"/>
              </a:ext>
            </a:extLst>
          </p:cNvPr>
          <p:cNvSpPr/>
          <p:nvPr/>
        </p:nvSpPr>
        <p:spPr>
          <a:xfrm>
            <a:off x="906463" y="4260161"/>
            <a:ext cx="2616199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 pentagon.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1" name="7">
            <a:extLst>
              <a:ext uri="{FF2B5EF4-FFF2-40B4-BE49-F238E27FC236}">
                <a16:creationId xmlns:a16="http://schemas.microsoft.com/office/drawing/2014/main" xmlns="" id="{C58009D5-95BE-46AA-9179-7203AD0C5591}"/>
              </a:ext>
            </a:extLst>
          </p:cNvPr>
          <p:cNvSpPr/>
          <p:nvPr/>
        </p:nvSpPr>
        <p:spPr>
          <a:xfrm>
            <a:off x="906463" y="4704264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8 straight sides.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2" name="8">
            <a:extLst>
              <a:ext uri="{FF2B5EF4-FFF2-40B4-BE49-F238E27FC236}">
                <a16:creationId xmlns:a16="http://schemas.microsoft.com/office/drawing/2014/main" xmlns="" id="{0E70E2BE-2181-4C8A-9829-3F433E2C4282}"/>
              </a:ext>
            </a:extLst>
          </p:cNvPr>
          <p:cNvSpPr/>
          <p:nvPr/>
        </p:nvSpPr>
        <p:spPr>
          <a:xfrm>
            <a:off x="906463" y="5148367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have 5 angles.</a:t>
            </a:r>
            <a:endParaRPr lang="en-GB" spc="-30" dirty="0">
              <a:solidFill>
                <a:srgbClr val="013F7B"/>
              </a:solidFill>
            </a:endParaRPr>
          </a:p>
        </p:txBody>
      </p:sp>
      <p:sp>
        <p:nvSpPr>
          <p:cNvPr id="23" name="9">
            <a:extLst>
              <a:ext uri="{FF2B5EF4-FFF2-40B4-BE49-F238E27FC236}">
                <a16:creationId xmlns:a16="http://schemas.microsoft.com/office/drawing/2014/main" xmlns="" id="{8B7E7000-7B25-4F17-BC59-50F1CF5D8BF1}"/>
              </a:ext>
            </a:extLst>
          </p:cNvPr>
          <p:cNvSpPr/>
          <p:nvPr/>
        </p:nvSpPr>
        <p:spPr>
          <a:xfrm>
            <a:off x="906463" y="5592471"/>
            <a:ext cx="2616201" cy="386054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pc="-30" dirty="0">
                <a:solidFill>
                  <a:srgbClr val="013F7B"/>
                </a:solidFill>
              </a:rPr>
              <a:t>I am an octagon.</a:t>
            </a:r>
            <a:endParaRPr lang="en-GB" spc="-30" dirty="0">
              <a:solidFill>
                <a:srgbClr val="013F7B"/>
              </a:solidFill>
            </a:endParaRPr>
          </a:p>
        </p:txBody>
      </p:sp>
      <p:pic>
        <p:nvPicPr>
          <p:cNvPr id="4" name="tick">
            <a:extLst>
              <a:ext uri="{FF2B5EF4-FFF2-40B4-BE49-F238E27FC236}">
                <a16:creationId xmlns:a16="http://schemas.microsoft.com/office/drawing/2014/main" xmlns="" id="{D79CE80D-0B43-4BC7-8FDD-6494B33437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3825592"/>
            <a:ext cx="304736" cy="297754"/>
          </a:xfrm>
          <a:prstGeom prst="rect">
            <a:avLst/>
          </a:prstGeom>
        </p:spPr>
      </p:pic>
      <p:pic>
        <p:nvPicPr>
          <p:cNvPr id="24" name="tick">
            <a:extLst>
              <a:ext uri="{FF2B5EF4-FFF2-40B4-BE49-F238E27FC236}">
                <a16:creationId xmlns:a16="http://schemas.microsoft.com/office/drawing/2014/main" xmlns="" id="{C3BDB894-08A0-4F3B-8F85-0C580CD9BC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4745245"/>
            <a:ext cx="304736" cy="297754"/>
          </a:xfrm>
          <a:prstGeom prst="rect">
            <a:avLst/>
          </a:prstGeom>
        </p:spPr>
      </p:pic>
      <p:pic>
        <p:nvPicPr>
          <p:cNvPr id="25" name="tick">
            <a:extLst>
              <a:ext uri="{FF2B5EF4-FFF2-40B4-BE49-F238E27FC236}">
                <a16:creationId xmlns:a16="http://schemas.microsoft.com/office/drawing/2014/main" xmlns="" id="{897ECB3D-08E0-4DF2-B5A8-B03D53A88D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594" y="5634008"/>
            <a:ext cx="304736" cy="297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34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4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9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4058051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45574" y="702863"/>
            <a:ext cx="359302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cxnSp>
        <p:nvCxnSpPr>
          <p:cNvPr id="68" name="Straight Connector 67"/>
          <p:cNvCxnSpPr/>
          <p:nvPr/>
        </p:nvCxnSpPr>
        <p:spPr>
          <a:xfrm>
            <a:off x="405805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3C505F5F-F3B6-4ABD-9828-985038ECF032}"/>
              </a:ext>
            </a:extLst>
          </p:cNvPr>
          <p:cNvSpPr/>
          <p:nvPr/>
        </p:nvSpPr>
        <p:spPr>
          <a:xfrm>
            <a:off x="766118" y="1158657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dirty="0"/>
              <a:t>Can you think of a shape which: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ED062130-CE9C-4D61-8D05-630B54E3738C}"/>
              </a:ext>
            </a:extLst>
          </p:cNvPr>
          <p:cNvSpPr/>
          <p:nvPr/>
        </p:nvSpPr>
        <p:spPr>
          <a:xfrm>
            <a:off x="5639527" y="5723493"/>
            <a:ext cx="11240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rectangle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1A8DE614-A839-48A3-BA47-47AD826CC2A6}"/>
              </a:ext>
            </a:extLst>
          </p:cNvPr>
          <p:cNvSpPr/>
          <p:nvPr/>
        </p:nvSpPr>
        <p:spPr>
          <a:xfrm>
            <a:off x="787710" y="1670512"/>
            <a:ext cx="3373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has two pairs of equal sides;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5D810929-D135-49E6-AD64-F1A3FA3153A0}"/>
              </a:ext>
            </a:extLst>
          </p:cNvPr>
          <p:cNvSpPr/>
          <p:nvPr/>
        </p:nvSpPr>
        <p:spPr>
          <a:xfrm>
            <a:off x="787710" y="2145296"/>
            <a:ext cx="27286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has four equal angles;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D28CBCBF-D70A-4351-9556-AE0EAA0E4A84}"/>
              </a:ext>
            </a:extLst>
          </p:cNvPr>
          <p:cNvSpPr/>
          <p:nvPr/>
        </p:nvSpPr>
        <p:spPr>
          <a:xfrm>
            <a:off x="787710" y="2646430"/>
            <a:ext cx="20810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is symmetrical?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6A6DA644-0EEC-4ADC-8C0F-AC771EC567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61"/>
          <a:stretch/>
        </p:blipFill>
        <p:spPr>
          <a:xfrm>
            <a:off x="1168622" y="3244362"/>
            <a:ext cx="2253715" cy="361363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7A9B3F6C-B96A-4E6F-AB64-16D16E14D9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954" y="2772344"/>
            <a:ext cx="4133096" cy="299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4058051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45574" y="702863"/>
            <a:ext cx="359302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cxnSp>
        <p:nvCxnSpPr>
          <p:cNvPr id="68" name="Straight Connector 67"/>
          <p:cNvCxnSpPr/>
          <p:nvPr/>
        </p:nvCxnSpPr>
        <p:spPr>
          <a:xfrm>
            <a:off x="405805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180C806-FC04-4A3C-89C8-A631D0BF7F5C}"/>
              </a:ext>
            </a:extLst>
          </p:cNvPr>
          <p:cNvSpPr/>
          <p:nvPr/>
        </p:nvSpPr>
        <p:spPr>
          <a:xfrm>
            <a:off x="766118" y="1158657"/>
            <a:ext cx="7611763" cy="699404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altLang="en-US" dirty="0"/>
              <a:t>True or false? An octagon always has eight sides but doesn’t always have eight angles.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4D9027EB-6184-4EA9-8AE4-71527D957E5A}"/>
              </a:ext>
            </a:extLst>
          </p:cNvPr>
          <p:cNvSpPr/>
          <p:nvPr/>
        </p:nvSpPr>
        <p:spPr>
          <a:xfrm>
            <a:off x="0" y="5214384"/>
            <a:ext cx="9144000" cy="663053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b="1" spc="-30" dirty="0">
                <a:solidFill>
                  <a:schemeClr val="bg1"/>
                </a:solidFill>
              </a:rPr>
              <a:t>False!</a:t>
            </a:r>
            <a:r>
              <a:rPr lang="en-GB" altLang="en-US" spc="-30" dirty="0">
                <a:solidFill>
                  <a:schemeClr val="bg1"/>
                </a:solidFill>
              </a:rPr>
              <a:t> A 2D shape made of straight lines always </a:t>
            </a:r>
          </a:p>
          <a:p>
            <a:pPr algn="ctr"/>
            <a:r>
              <a:rPr lang="en-GB" altLang="en-US" spc="-30" dirty="0">
                <a:solidFill>
                  <a:schemeClr val="bg1"/>
                </a:solidFill>
              </a:rPr>
              <a:t>has the same number of angles as sides.</a:t>
            </a:r>
            <a:endParaRPr lang="en-GB" spc="-30" dirty="0">
              <a:solidFill>
                <a:schemeClr val="bg1"/>
              </a:solidFill>
            </a:endParaRPr>
          </a:p>
        </p:txBody>
      </p:sp>
      <p:sp>
        <p:nvSpPr>
          <p:cNvPr id="33" name="Octagon 32">
            <a:extLst>
              <a:ext uri="{FF2B5EF4-FFF2-40B4-BE49-F238E27FC236}">
                <a16:creationId xmlns:a16="http://schemas.microsoft.com/office/drawing/2014/main" xmlns="" id="{FB49BE9E-5DA0-40A8-8E04-B952C0833D97}"/>
              </a:ext>
            </a:extLst>
          </p:cNvPr>
          <p:cNvSpPr/>
          <p:nvPr/>
        </p:nvSpPr>
        <p:spPr>
          <a:xfrm>
            <a:off x="837163" y="2632104"/>
            <a:ext cx="2060516" cy="2060516"/>
          </a:xfrm>
          <a:prstGeom prst="octagon">
            <a:avLst/>
          </a:prstGeom>
          <a:solidFill>
            <a:srgbClr val="64196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7093CA8D-311A-433D-8D13-43ADD3C15EE5}"/>
              </a:ext>
            </a:extLst>
          </p:cNvPr>
          <p:cNvSpPr/>
          <p:nvPr/>
        </p:nvSpPr>
        <p:spPr>
          <a:xfrm rot="3315985">
            <a:off x="2925278" y="2546644"/>
            <a:ext cx="2840634" cy="2529555"/>
          </a:xfrm>
          <a:custGeom>
            <a:avLst/>
            <a:gdLst>
              <a:gd name="connsiteX0" fmla="*/ 1153683 w 3691784"/>
              <a:gd name="connsiteY0" fmla="*/ 0 h 2897024"/>
              <a:gd name="connsiteX1" fmla="*/ 854580 w 3691784"/>
              <a:gd name="connsiteY1" fmla="*/ 1025495 h 2897024"/>
              <a:gd name="connsiteX2" fmla="*/ 0 w 3691784"/>
              <a:gd name="connsiteY2" fmla="*/ 1410056 h 2897024"/>
              <a:gd name="connsiteX3" fmla="*/ 1794617 w 3691784"/>
              <a:gd name="connsiteY3" fmla="*/ 2068082 h 2897024"/>
              <a:gd name="connsiteX4" fmla="*/ 2042445 w 3691784"/>
              <a:gd name="connsiteY4" fmla="*/ 2897024 h 2897024"/>
              <a:gd name="connsiteX5" fmla="*/ 2597922 w 3691784"/>
              <a:gd name="connsiteY5" fmla="*/ 1222049 h 2897024"/>
              <a:gd name="connsiteX6" fmla="*/ 3691784 w 3691784"/>
              <a:gd name="connsiteY6" fmla="*/ 752030 h 2897024"/>
              <a:gd name="connsiteX7" fmla="*/ 1717705 w 3691784"/>
              <a:gd name="connsiteY7" fmla="*/ 769122 h 2897024"/>
              <a:gd name="connsiteX8" fmla="*/ 1153683 w 3691784"/>
              <a:gd name="connsiteY8" fmla="*/ 0 h 2897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91784" h="2897024">
                <a:moveTo>
                  <a:pt x="1153683" y="0"/>
                </a:moveTo>
                <a:lnTo>
                  <a:pt x="854580" y="1025495"/>
                </a:lnTo>
                <a:lnTo>
                  <a:pt x="0" y="1410056"/>
                </a:lnTo>
                <a:lnTo>
                  <a:pt x="1794617" y="2068082"/>
                </a:lnTo>
                <a:lnTo>
                  <a:pt x="2042445" y="2897024"/>
                </a:lnTo>
                <a:lnTo>
                  <a:pt x="2597922" y="1222049"/>
                </a:lnTo>
                <a:lnTo>
                  <a:pt x="3691784" y="752030"/>
                </a:lnTo>
                <a:lnTo>
                  <a:pt x="1717705" y="769122"/>
                </a:lnTo>
                <a:lnTo>
                  <a:pt x="1153683" y="0"/>
                </a:lnTo>
                <a:close/>
              </a:path>
            </a:pathLst>
          </a:custGeom>
          <a:solidFill>
            <a:srgbClr val="18A0D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760CF4AA-6C9F-4FB4-9BCA-68F11572078C}"/>
              </a:ext>
            </a:extLst>
          </p:cNvPr>
          <p:cNvSpPr/>
          <p:nvPr/>
        </p:nvSpPr>
        <p:spPr>
          <a:xfrm>
            <a:off x="5961344" y="2615992"/>
            <a:ext cx="2401369" cy="1965533"/>
          </a:xfrm>
          <a:custGeom>
            <a:avLst/>
            <a:gdLst>
              <a:gd name="connsiteX0" fmla="*/ 1196412 w 2401369"/>
              <a:gd name="connsiteY0" fmla="*/ 0 h 1965533"/>
              <a:gd name="connsiteX1" fmla="*/ 982767 w 2401369"/>
              <a:gd name="connsiteY1" fmla="*/ 1281869 h 1965533"/>
              <a:gd name="connsiteX2" fmla="*/ 2290273 w 2401369"/>
              <a:gd name="connsiteY2" fmla="*/ 615297 h 1965533"/>
              <a:gd name="connsiteX3" fmla="*/ 2401369 w 2401369"/>
              <a:gd name="connsiteY3" fmla="*/ 1341690 h 1965533"/>
              <a:gd name="connsiteX4" fmla="*/ 1751888 w 2401369"/>
              <a:gd name="connsiteY4" fmla="*/ 1948441 h 1965533"/>
              <a:gd name="connsiteX5" fmla="*/ 589660 w 2401369"/>
              <a:gd name="connsiteY5" fmla="*/ 1965533 h 1965533"/>
              <a:gd name="connsiteX6" fmla="*/ 0 w 2401369"/>
              <a:gd name="connsiteY6" fmla="*/ 1247686 h 1965533"/>
              <a:gd name="connsiteX7" fmla="*/ 128187 w 2401369"/>
              <a:gd name="connsiteY7" fmla="*/ 299103 h 1965533"/>
              <a:gd name="connsiteX8" fmla="*/ 1196412 w 2401369"/>
              <a:gd name="connsiteY8" fmla="*/ 0 h 1965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01369" h="1965533">
                <a:moveTo>
                  <a:pt x="1196412" y="0"/>
                </a:moveTo>
                <a:lnTo>
                  <a:pt x="982767" y="1281869"/>
                </a:lnTo>
                <a:lnTo>
                  <a:pt x="2290273" y="615297"/>
                </a:lnTo>
                <a:lnTo>
                  <a:pt x="2401369" y="1341690"/>
                </a:lnTo>
                <a:lnTo>
                  <a:pt x="1751888" y="1948441"/>
                </a:lnTo>
                <a:lnTo>
                  <a:pt x="589660" y="1965533"/>
                </a:lnTo>
                <a:lnTo>
                  <a:pt x="0" y="1247686"/>
                </a:lnTo>
                <a:lnTo>
                  <a:pt x="128187" y="299103"/>
                </a:lnTo>
                <a:lnTo>
                  <a:pt x="1196412" y="0"/>
                </a:lnTo>
                <a:close/>
              </a:path>
            </a:pathLst>
          </a:custGeom>
          <a:solidFill>
            <a:srgbClr val="689327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09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4052535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>
            <a:off x="4052535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2A0E494-E996-4A96-9F22-C8B82BC6477C}"/>
              </a:ext>
            </a:extLst>
          </p:cNvPr>
          <p:cNvSpPr/>
          <p:nvPr/>
        </p:nvSpPr>
        <p:spPr>
          <a:xfrm>
            <a:off x="445574" y="702863"/>
            <a:ext cx="359302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1D987A04-B2DC-49B4-9EC0-B2EA587E4921}"/>
              </a:ext>
            </a:extLst>
          </p:cNvPr>
          <p:cNvSpPr/>
          <p:nvPr/>
        </p:nvSpPr>
        <p:spPr>
          <a:xfrm>
            <a:off x="766118" y="1158657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altLang="en-US" dirty="0"/>
              <a:t>Which shapes below are pentagons?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0965641-4B52-45B3-9316-0EB1647B494F}"/>
              </a:ext>
            </a:extLst>
          </p:cNvPr>
          <p:cNvSpPr/>
          <p:nvPr/>
        </p:nvSpPr>
        <p:spPr>
          <a:xfrm>
            <a:off x="0" y="5706771"/>
            <a:ext cx="9144000" cy="386054"/>
          </a:xfrm>
          <a:prstGeom prst="rect">
            <a:avLst/>
          </a:prstGeom>
          <a:solidFill>
            <a:srgbClr val="013F7B"/>
          </a:solidFill>
          <a:ln>
            <a:noFill/>
          </a:ln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pc="-30" dirty="0">
                <a:solidFill>
                  <a:schemeClr val="bg1"/>
                </a:solidFill>
              </a:rPr>
              <a:t>How do you know?</a:t>
            </a: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xmlns="" id="{5945E5CA-E672-4EE8-8FAC-6C621D3F143D}"/>
              </a:ext>
            </a:extLst>
          </p:cNvPr>
          <p:cNvSpPr/>
          <p:nvPr/>
        </p:nvSpPr>
        <p:spPr>
          <a:xfrm>
            <a:off x="999052" y="1963275"/>
            <a:ext cx="2137255" cy="1651596"/>
          </a:xfrm>
          <a:prstGeom prst="homePlate">
            <a:avLst/>
          </a:prstGeom>
          <a:solidFill>
            <a:srgbClr val="007AC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Pentagon 19">
            <a:extLst>
              <a:ext uri="{FF2B5EF4-FFF2-40B4-BE49-F238E27FC236}">
                <a16:creationId xmlns:a16="http://schemas.microsoft.com/office/drawing/2014/main" xmlns="" id="{07FF13F1-3C41-4B0C-A653-D6E0E554A1CE}"/>
              </a:ext>
            </a:extLst>
          </p:cNvPr>
          <p:cNvSpPr/>
          <p:nvPr/>
        </p:nvSpPr>
        <p:spPr>
          <a:xfrm>
            <a:off x="6144731" y="1663348"/>
            <a:ext cx="1754732" cy="1541325"/>
          </a:xfrm>
          <a:prstGeom prst="pentagon">
            <a:avLst/>
          </a:prstGeom>
          <a:solidFill>
            <a:srgbClr val="007AC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Chevron 20">
            <a:extLst>
              <a:ext uri="{FF2B5EF4-FFF2-40B4-BE49-F238E27FC236}">
                <a16:creationId xmlns:a16="http://schemas.microsoft.com/office/drawing/2014/main" xmlns="" id="{FC1507F6-48AE-4244-9962-6B8B3E256B22}"/>
              </a:ext>
            </a:extLst>
          </p:cNvPr>
          <p:cNvSpPr/>
          <p:nvPr/>
        </p:nvSpPr>
        <p:spPr>
          <a:xfrm rot="16200000">
            <a:off x="2458927" y="3495083"/>
            <a:ext cx="1564333" cy="1751727"/>
          </a:xfrm>
          <a:prstGeom prst="chevron">
            <a:avLst/>
          </a:prstGeom>
          <a:solidFill>
            <a:srgbClr val="007AC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Flowchart: Card 21">
            <a:extLst>
              <a:ext uri="{FF2B5EF4-FFF2-40B4-BE49-F238E27FC236}">
                <a16:creationId xmlns:a16="http://schemas.microsoft.com/office/drawing/2014/main" xmlns="" id="{CD6B58E7-6DD9-465D-B1ED-4D1EE204124F}"/>
              </a:ext>
            </a:extLst>
          </p:cNvPr>
          <p:cNvSpPr/>
          <p:nvPr/>
        </p:nvSpPr>
        <p:spPr>
          <a:xfrm>
            <a:off x="5851293" y="3918251"/>
            <a:ext cx="1515182" cy="1326548"/>
          </a:xfrm>
          <a:prstGeom prst="flowChartPunchedCard">
            <a:avLst/>
          </a:prstGeom>
          <a:solidFill>
            <a:srgbClr val="007AC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4 Points 22">
            <a:extLst>
              <a:ext uri="{FF2B5EF4-FFF2-40B4-BE49-F238E27FC236}">
                <a16:creationId xmlns:a16="http://schemas.microsoft.com/office/drawing/2014/main" xmlns="" id="{B06D7E98-B52C-4A19-94E5-13354A7A2C7B}"/>
              </a:ext>
            </a:extLst>
          </p:cNvPr>
          <p:cNvSpPr/>
          <p:nvPr/>
        </p:nvSpPr>
        <p:spPr>
          <a:xfrm>
            <a:off x="3526518" y="1920713"/>
            <a:ext cx="2254639" cy="2031023"/>
          </a:xfrm>
          <a:prstGeom prst="star4">
            <a:avLst>
              <a:gd name="adj" fmla="val 24888"/>
            </a:avLst>
          </a:prstGeom>
          <a:solidFill>
            <a:srgbClr val="007AC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" presetClass="emph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12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13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14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" presetID="1" presetClass="emph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16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1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1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1" presetClass="emph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20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2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2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4" presetID="9" presetClass="emph" presetSubtype="0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indefinite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style.opacity</p:attrName>
                                            </p:attrNameLst>
                                          </p:cBhvr>
                                          <p:to>
                                            <p:strVal val="0.25"/>
                                          </p:to>
                                        </p:set>
                                        <p:animEffect filter="image" prLst="opacity: 0.25">
                                          <p:cBhvr rctx="IE">
                                            <p:cTn id="26" dur="indefinite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9" presetClass="emph" presetSubtype="0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indefinite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style.opacity</p:attrName>
                                            </p:attrNameLst>
                                          </p:cBhvr>
                                          <p:to>
                                            <p:strVal val="0.25"/>
                                          </p:to>
                                        </p:set>
                                        <p:animEffect filter="image" prLst="opacity: 0.25">
                                          <p:cBhvr rctx="IE">
                                            <p:cTn id="29" dur="indefinite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21" grpId="0" animBg="1"/>
          <p:bldP spid="2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" presetClass="emph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12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13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14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5" presetID="1" presetClass="emph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16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1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1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1" presetClass="emph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>
                                            <p:cTn id="20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9933"/>
                                          </p:to>
                                        </p:animClr>
                                        <p:set>
                                          <p:cBhvr>
                                            <p:cTn id="21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22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4" presetID="9" presetClass="emph" presetSubtype="0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indefinite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style.opacity</p:attrName>
                                            </p:attrNameLst>
                                          </p:cBhvr>
                                          <p:to>
                                            <p:strVal val="0.25"/>
                                          </p:to>
                                        </p:set>
                                        <p:animEffect filter="image" prLst="opacity: 0.25">
                                          <p:cBhvr rctx="IE">
                                            <p:cTn id="26" dur="indefinite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9" presetClass="emph" presetSubtype="0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indefinite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style.opacity</p:attrName>
                                            </p:attrNameLst>
                                          </p:cBhvr>
                                          <p:to>
                                            <p:strVal val="0.25"/>
                                          </p:to>
                                        </p:set>
                                        <p:animEffect filter="image" prLst="opacity: 0.25">
                                          <p:cBhvr rctx="IE">
                                            <p:cTn id="29" dur="indefinite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21" grpId="0" animBg="1"/>
          <p:bldP spid="23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4052535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>
            <a:off x="4052535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2A0E494-E996-4A96-9F22-C8B82BC6477C}"/>
              </a:ext>
            </a:extLst>
          </p:cNvPr>
          <p:cNvSpPr/>
          <p:nvPr/>
        </p:nvSpPr>
        <p:spPr>
          <a:xfrm>
            <a:off x="445574" y="702863"/>
            <a:ext cx="3593026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1D987A04-B2DC-49B4-9EC0-B2EA587E4921}"/>
              </a:ext>
            </a:extLst>
          </p:cNvPr>
          <p:cNvSpPr/>
          <p:nvPr/>
        </p:nvSpPr>
        <p:spPr>
          <a:xfrm>
            <a:off x="766118" y="1158657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altLang="en-US" dirty="0"/>
              <a:t>What do these shapes have in common?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CED92C7A-8ADB-469C-94FE-46A8112147C2}"/>
              </a:ext>
            </a:extLst>
          </p:cNvPr>
          <p:cNvSpPr/>
          <p:nvPr/>
        </p:nvSpPr>
        <p:spPr>
          <a:xfrm rot="5400000">
            <a:off x="511509" y="2216876"/>
            <a:ext cx="1715853" cy="1058718"/>
          </a:xfrm>
          <a:prstGeom prst="ellipse">
            <a:avLst/>
          </a:prstGeom>
          <a:solidFill>
            <a:srgbClr val="E5007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78945B5D-AC5A-494D-B86F-96C2C6BECA0B}"/>
              </a:ext>
            </a:extLst>
          </p:cNvPr>
          <p:cNvSpPr/>
          <p:nvPr/>
        </p:nvSpPr>
        <p:spPr>
          <a:xfrm>
            <a:off x="3581401" y="2105025"/>
            <a:ext cx="1504950" cy="1504950"/>
          </a:xfrm>
          <a:prstGeom prst="ellipse">
            <a:avLst/>
          </a:prstGeom>
          <a:solidFill>
            <a:srgbClr val="E5007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hord 36">
            <a:extLst>
              <a:ext uri="{FF2B5EF4-FFF2-40B4-BE49-F238E27FC236}">
                <a16:creationId xmlns:a16="http://schemas.microsoft.com/office/drawing/2014/main" xmlns="" id="{6BB15C9A-26AD-481E-8B23-69400893AD58}"/>
              </a:ext>
            </a:extLst>
          </p:cNvPr>
          <p:cNvSpPr/>
          <p:nvPr/>
        </p:nvSpPr>
        <p:spPr>
          <a:xfrm rot="18034000">
            <a:off x="2191015" y="1988359"/>
            <a:ext cx="1833742" cy="1833742"/>
          </a:xfrm>
          <a:prstGeom prst="chord">
            <a:avLst>
              <a:gd name="adj1" fmla="val 11110531"/>
              <a:gd name="adj2" fmla="val 21238853"/>
            </a:avLst>
          </a:prstGeom>
          <a:solidFill>
            <a:srgbClr val="E5007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C37A6F7-9E1C-462F-ACC2-D8882D8904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420"/>
          <a:stretch/>
        </p:blipFill>
        <p:spPr>
          <a:xfrm>
            <a:off x="6213579" y="4140643"/>
            <a:ext cx="2031791" cy="2717357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0AD1B80C-954A-455C-A45A-A06F1E71D473}"/>
              </a:ext>
            </a:extLst>
          </p:cNvPr>
          <p:cNvSpPr/>
          <p:nvPr/>
        </p:nvSpPr>
        <p:spPr>
          <a:xfrm>
            <a:off x="766118" y="3994995"/>
            <a:ext cx="7611763" cy="422405"/>
          </a:xfrm>
          <a:prstGeom prst="rect">
            <a:avLst/>
          </a:prstGeom>
          <a:noFill/>
          <a:ln w="28575">
            <a:noFill/>
          </a:ln>
        </p:spPr>
        <p:txBody>
          <a:bodyPr wrap="square" lIns="72000" tIns="72000" rIns="72000" bIns="72000">
            <a:spAutoFit/>
          </a:bodyPr>
          <a:lstStyle/>
          <a:p>
            <a:r>
              <a:rPr lang="en-GB" altLang="en-US" dirty="0"/>
              <a:t>What are some differences between them?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634E492-B831-4C37-91B3-FA596B91B3F2}"/>
              </a:ext>
            </a:extLst>
          </p:cNvPr>
          <p:cNvSpPr/>
          <p:nvPr/>
        </p:nvSpPr>
        <p:spPr>
          <a:xfrm>
            <a:off x="782750" y="4581525"/>
            <a:ext cx="28985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One has a straight side.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1596031-74EE-4EE2-A771-A3E6CE86D545}"/>
              </a:ext>
            </a:extLst>
          </p:cNvPr>
          <p:cNvSpPr/>
          <p:nvPr/>
        </p:nvSpPr>
        <p:spPr>
          <a:xfrm>
            <a:off x="782750" y="5181228"/>
            <a:ext cx="55215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Some are symmetrical even when they are turned round. (If they were made of paper, they could be folded exactly in half in more than one direction.)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2132C017-F97B-4B2A-8D16-F6ED0438AF5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5" t="-2222" r="25255" b="61629"/>
          <a:stretch/>
        </p:blipFill>
        <p:spPr>
          <a:xfrm flipH="1">
            <a:off x="6817858" y="2206136"/>
            <a:ext cx="1446667" cy="1446667"/>
          </a:xfrm>
          <a:prstGeom prst="ellipse">
            <a:avLst/>
          </a:prstGeom>
          <a:solidFill>
            <a:schemeClr val="bg1"/>
          </a:solidFill>
          <a:ln w="57150">
            <a:solidFill>
              <a:srgbClr val="00529C"/>
            </a:solidFill>
          </a:ln>
        </p:spPr>
      </p:pic>
      <p:sp>
        <p:nvSpPr>
          <p:cNvPr id="42" name="Speech Bubble: Oval 41">
            <a:extLst>
              <a:ext uri="{FF2B5EF4-FFF2-40B4-BE49-F238E27FC236}">
                <a16:creationId xmlns:a16="http://schemas.microsoft.com/office/drawing/2014/main" xmlns="" id="{5E7ACFC6-FCF2-41E9-80BF-92BDBAA01D62}"/>
              </a:ext>
            </a:extLst>
          </p:cNvPr>
          <p:cNvSpPr/>
          <p:nvPr/>
        </p:nvSpPr>
        <p:spPr>
          <a:xfrm>
            <a:off x="5213595" y="1392848"/>
            <a:ext cx="2246920" cy="1221200"/>
          </a:xfrm>
          <a:prstGeom prst="wedgeEllipseCallout">
            <a:avLst>
              <a:gd name="adj1" fmla="val 31015"/>
              <a:gd name="adj2" fmla="val 76854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all have a curved side.</a:t>
            </a:r>
          </a:p>
        </p:txBody>
      </p:sp>
    </p:spTree>
    <p:extLst>
      <p:ext uri="{BB962C8B-B14F-4D97-AF65-F5344CB8AC3E}">
        <p14:creationId xmlns:p14="http://schemas.microsoft.com/office/powerpoint/2010/main" val="190977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4" grpId="0" animBg="1"/>
      <p:bldP spid="37" grpId="0" animBg="1"/>
      <p:bldP spid="40" grpId="0"/>
      <p:bldP spid="4" grpId="0"/>
      <p:bldP spid="8" grpId="0"/>
      <p:bldP spid="4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650" y="1822827"/>
            <a:ext cx="7632700" cy="4269997"/>
          </a:xfrm>
          <a:prstGeom prst="rect">
            <a:avLst/>
          </a:prstGeom>
          <a:solidFill>
            <a:srgbClr val="0345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sp>
        <p:nvSpPr>
          <p:cNvPr id="6" name="Rectangle 5"/>
          <p:cNvSpPr/>
          <p:nvPr/>
        </p:nvSpPr>
        <p:spPr>
          <a:xfrm>
            <a:off x="445574" y="702863"/>
            <a:ext cx="364786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Recognise and Describe 2D Shapes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99087701-4D6C-49F2-B98C-2D4EDFFB0A14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BE110046-19B3-4EC2-AF1F-950E90492CC9}"/>
              </a:ext>
            </a:extLst>
          </p:cNvPr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D8F3E380-6E1F-49E9-B29C-3305EF2453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7D4A2F96-7ED8-40C2-808F-3255A4FB9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3381"/>
            <a:ext cx="2722090" cy="38488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C777421-A842-48D9-864B-0C68671502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3381"/>
            <a:ext cx="2722090" cy="38488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6A8892E4-29E7-4650-A1E1-32665192315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54"/>
          <a:stretch/>
        </p:blipFill>
        <p:spPr>
          <a:xfrm rot="1560000">
            <a:off x="2643251" y="2964778"/>
            <a:ext cx="720000" cy="2042381"/>
          </a:xfrm>
          <a:prstGeom prst="rect">
            <a:avLst/>
          </a:prstGeom>
          <a:effectLst/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8E9A5A4B-BBDE-4F90-9241-CB4BD185726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1" t="3955" r="3495" b="36752"/>
          <a:stretch/>
        </p:blipFill>
        <p:spPr>
          <a:xfrm rot="1651520">
            <a:off x="1069591" y="2334842"/>
            <a:ext cx="1440000" cy="1296381"/>
          </a:xfrm>
          <a:prstGeom prst="rect">
            <a:avLst/>
          </a:prstGeom>
        </p:spPr>
      </p:pic>
      <p:pic>
        <p:nvPicPr>
          <p:cNvPr id="21" name="Boy Writing">
            <a:extLst>
              <a:ext uri="{FF2B5EF4-FFF2-40B4-BE49-F238E27FC236}">
                <a16:creationId xmlns:a16="http://schemas.microsoft.com/office/drawing/2014/main" xmlns="" id="{ED642F58-0B22-4DB3-A207-15BC4C95D9D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2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97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1110</TotalTime>
  <Words>351</Words>
  <Application>Microsoft Office PowerPoint</Application>
  <PresentationFormat>On-screen Show (4:3)</PresentationFormat>
  <Paragraphs>68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Abi Haigh</dc:creator>
  <cp:lastModifiedBy>Windows User</cp:lastModifiedBy>
  <cp:revision>100</cp:revision>
  <dcterms:created xsi:type="dcterms:W3CDTF">2019-04-17T11:35:15Z</dcterms:created>
  <dcterms:modified xsi:type="dcterms:W3CDTF">2021-02-23T20:16:36Z</dcterms:modified>
</cp:coreProperties>
</file>