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75" r:id="rId3"/>
    <p:sldId id="257" r:id="rId4"/>
    <p:sldId id="273" r:id="rId5"/>
    <p:sldId id="272" r:id="rId6"/>
    <p:sldId id="258" r:id="rId7"/>
    <p:sldId id="274" r:id="rId8"/>
    <p:sldId id="260" r:id="rId9"/>
    <p:sldId id="269" r:id="rId10"/>
    <p:sldId id="263" r:id="rId11"/>
    <p:sldId id="264" r:id="rId12"/>
    <p:sldId id="261" r:id="rId13"/>
    <p:sldId id="262" r:id="rId14"/>
    <p:sldId id="277" r:id="rId15"/>
    <p:sldId id="280" r:id="rId16"/>
    <p:sldId id="279" r:id="rId17"/>
    <p:sldId id="278" r:id="rId18"/>
    <p:sldId id="276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Bodoni MT Black" panose="02070A03080606020203" pitchFamily="18" charset="0"/>
      <p:bold r:id="rId25"/>
      <p:boldItalic r:id="rId26"/>
    </p:embeddedFont>
    <p:embeddedFont>
      <p:font typeface="Helvetica Neue" panose="020B0604020202020204" charset="0"/>
      <p:regular r:id="rId27"/>
      <p:bold r:id="rId28"/>
      <p:italic r:id="rId29"/>
      <p:boldItalic r:id="rId30"/>
    </p:embeddedFont>
    <p:embeddedFont>
      <p:font typeface="Schoolbell" panose="020B0604020202020204" charset="0"/>
      <p:regular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25321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89107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043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506238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94880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725487" y="249237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</a:pPr>
            <a:br>
              <a:rPr lang="en-US" sz="72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72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72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72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pic>
        <p:nvPicPr>
          <p:cNvPr id="85" name="Google Shape;85;p13" descr="http://math.phillipmartin.info/math_symbols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560000">
            <a:off x="5026025" y="1028700"/>
            <a:ext cx="3335337" cy="2182812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971550" y="1268412"/>
            <a:ext cx="4572000" cy="4156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None/>
            </a:pPr>
            <a:r>
              <a:rPr lang="en-US" sz="8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Daily</a:t>
            </a:r>
            <a:br>
              <a:rPr lang="en-US" sz="8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8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 </a:t>
            </a:r>
            <a:br>
              <a:rPr lang="en-US" sz="8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8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Meeting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F4F9B-702C-474D-BB1C-189436934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604F25-A085-4816-8062-A1CCC05883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sz="8000" dirty="0">
                <a:latin typeface="Bodoni MT Black" panose="02070A03080606020203" pitchFamily="18" charset="0"/>
              </a:rPr>
              <a:t>WHTEBEAM CLASS </a:t>
            </a:r>
          </a:p>
        </p:txBody>
      </p:sp>
    </p:spTree>
    <p:extLst>
      <p:ext uri="{BB962C8B-B14F-4D97-AF65-F5344CB8AC3E}">
        <p14:creationId xmlns:p14="http://schemas.microsoft.com/office/powerpoint/2010/main" val="3937579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sequences</a:t>
            </a:r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21, 19, 17, ___, ___, ___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46, 56, 66, ___, ___, ___</a:t>
            </a:r>
            <a:endParaRPr/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127, 117, 107, ____, ____, ____</a:t>
            </a:r>
            <a:endParaRPr/>
          </a:p>
          <a:p>
            <a: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each sequence to your partner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5F3C2-14BB-4FC1-B9CA-7A764F372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Complete the sequence and then explain your reasoning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2D6B04-15CB-4CC2-B53C-6E0BD5FC12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13            15          17         19         21     23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51          46          41          36        31        26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2B1E872-C8EE-45B3-AE22-F1803E1475C8}"/>
              </a:ext>
            </a:extLst>
          </p:cNvPr>
          <p:cNvCxnSpPr/>
          <p:nvPr/>
        </p:nvCxnSpPr>
        <p:spPr>
          <a:xfrm>
            <a:off x="1017639" y="2536723"/>
            <a:ext cx="64450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AB8B6FB5-F8B8-4254-AFC5-CD4C06827EE4}"/>
              </a:ext>
            </a:extLst>
          </p:cNvPr>
          <p:cNvSpPr/>
          <p:nvPr/>
        </p:nvSpPr>
        <p:spPr>
          <a:xfrm>
            <a:off x="2475269" y="2846439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042628-511B-4D49-8E36-C020B7CFBC46}"/>
              </a:ext>
            </a:extLst>
          </p:cNvPr>
          <p:cNvSpPr/>
          <p:nvPr/>
        </p:nvSpPr>
        <p:spPr>
          <a:xfrm>
            <a:off x="6197390" y="2809903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A49E8C-1697-464B-82F5-44BB8573BFA3}"/>
              </a:ext>
            </a:extLst>
          </p:cNvPr>
          <p:cNvSpPr/>
          <p:nvPr/>
        </p:nvSpPr>
        <p:spPr>
          <a:xfrm>
            <a:off x="3794020" y="2838004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F95F886-15AA-4AF6-9AA4-D8CEDA74E2CC}"/>
              </a:ext>
            </a:extLst>
          </p:cNvPr>
          <p:cNvSpPr/>
          <p:nvPr/>
        </p:nvSpPr>
        <p:spPr>
          <a:xfrm>
            <a:off x="4961601" y="2853815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EC95F06-BC6E-4749-B728-DAFB01D50370}"/>
              </a:ext>
            </a:extLst>
          </p:cNvPr>
          <p:cNvCxnSpPr/>
          <p:nvPr/>
        </p:nvCxnSpPr>
        <p:spPr>
          <a:xfrm>
            <a:off x="1017639" y="4355691"/>
            <a:ext cx="64450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B66644C-4809-4B1B-959D-982E1EB65948}"/>
              </a:ext>
            </a:extLst>
          </p:cNvPr>
          <p:cNvSpPr/>
          <p:nvPr/>
        </p:nvSpPr>
        <p:spPr>
          <a:xfrm>
            <a:off x="977927" y="4405286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935EC30-4E1C-4B41-887C-5D098273562B}"/>
              </a:ext>
            </a:extLst>
          </p:cNvPr>
          <p:cNvSpPr/>
          <p:nvPr/>
        </p:nvSpPr>
        <p:spPr>
          <a:xfrm>
            <a:off x="2340768" y="4392227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4959EE-261A-47AB-BB3E-864931583946}"/>
              </a:ext>
            </a:extLst>
          </p:cNvPr>
          <p:cNvSpPr/>
          <p:nvPr/>
        </p:nvSpPr>
        <p:spPr>
          <a:xfrm>
            <a:off x="3663897" y="4444951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850AF6-A459-4DE0-8FD1-6293134E34B0}"/>
              </a:ext>
            </a:extLst>
          </p:cNvPr>
          <p:cNvSpPr/>
          <p:nvPr/>
        </p:nvSpPr>
        <p:spPr>
          <a:xfrm>
            <a:off x="5026738" y="4444952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638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5F3C2-14BB-4FC1-B9CA-7A764F372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Complete the sequence and then explain your reasoning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2D6B04-15CB-4CC2-B53C-6E0BD5FC12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23            33          43          53           63     73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75          70           65          60         55        50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2B1E872-C8EE-45B3-AE22-F1803E1475C8}"/>
              </a:ext>
            </a:extLst>
          </p:cNvPr>
          <p:cNvCxnSpPr/>
          <p:nvPr/>
        </p:nvCxnSpPr>
        <p:spPr>
          <a:xfrm>
            <a:off x="1017639" y="2536723"/>
            <a:ext cx="64450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AB8B6FB5-F8B8-4254-AFC5-CD4C06827EE4}"/>
              </a:ext>
            </a:extLst>
          </p:cNvPr>
          <p:cNvSpPr/>
          <p:nvPr/>
        </p:nvSpPr>
        <p:spPr>
          <a:xfrm>
            <a:off x="2448231" y="2713705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042628-511B-4D49-8E36-C020B7CFBC46}"/>
              </a:ext>
            </a:extLst>
          </p:cNvPr>
          <p:cNvSpPr/>
          <p:nvPr/>
        </p:nvSpPr>
        <p:spPr>
          <a:xfrm>
            <a:off x="6563030" y="2787447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A49E8C-1697-464B-82F5-44BB8573BFA3}"/>
              </a:ext>
            </a:extLst>
          </p:cNvPr>
          <p:cNvSpPr/>
          <p:nvPr/>
        </p:nvSpPr>
        <p:spPr>
          <a:xfrm>
            <a:off x="3859159" y="2772699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F95F886-15AA-4AF6-9AA4-D8CEDA74E2CC}"/>
              </a:ext>
            </a:extLst>
          </p:cNvPr>
          <p:cNvSpPr/>
          <p:nvPr/>
        </p:nvSpPr>
        <p:spPr>
          <a:xfrm>
            <a:off x="5058695" y="2757950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EC95F06-BC6E-4749-B728-DAFB01D50370}"/>
              </a:ext>
            </a:extLst>
          </p:cNvPr>
          <p:cNvCxnSpPr/>
          <p:nvPr/>
        </p:nvCxnSpPr>
        <p:spPr>
          <a:xfrm>
            <a:off x="1017639" y="4355691"/>
            <a:ext cx="64450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B66644C-4809-4B1B-959D-982E1EB65948}"/>
              </a:ext>
            </a:extLst>
          </p:cNvPr>
          <p:cNvSpPr/>
          <p:nvPr/>
        </p:nvSpPr>
        <p:spPr>
          <a:xfrm>
            <a:off x="1017639" y="4422393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935EC30-4E1C-4B41-887C-5D098273562B}"/>
              </a:ext>
            </a:extLst>
          </p:cNvPr>
          <p:cNvSpPr/>
          <p:nvPr/>
        </p:nvSpPr>
        <p:spPr>
          <a:xfrm>
            <a:off x="3689553" y="4422393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4959EE-261A-47AB-BB3E-864931583946}"/>
              </a:ext>
            </a:extLst>
          </p:cNvPr>
          <p:cNvSpPr/>
          <p:nvPr/>
        </p:nvSpPr>
        <p:spPr>
          <a:xfrm>
            <a:off x="5112771" y="4422393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850AF6-A459-4DE0-8FD1-6293134E34B0}"/>
              </a:ext>
            </a:extLst>
          </p:cNvPr>
          <p:cNvSpPr/>
          <p:nvPr/>
        </p:nvSpPr>
        <p:spPr>
          <a:xfrm>
            <a:off x="6361467" y="4429433"/>
            <a:ext cx="619433" cy="5751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601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statement:</a:t>
            </a:r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Arial"/>
              <a:buNone/>
            </a:pPr>
            <a:r>
              <a:rPr lang="en-US" sz="6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5 x 3 = ? - ?</a:t>
            </a: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Convince your partner you are correct</a:t>
            </a:r>
            <a:endParaRPr dirty="0"/>
          </a:p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Are there any other possibilities?</a:t>
            </a:r>
            <a:endParaRPr dirty="0"/>
          </a:p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number could not be ___?</a:t>
            </a:r>
            <a:endParaRPr dirty="0"/>
          </a:p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you think of any </a:t>
            </a:r>
            <a:r>
              <a:rPr lang="en-US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generalisations</a:t>
            </a:r>
            <a:r>
              <a:rPr lang="en-US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express what numbers could be at ___?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statements</a:t>
            </a:r>
            <a:br>
              <a:rPr lang="en-US" sz="44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44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using &lt; &gt; or -:</a:t>
            </a:r>
            <a:endParaRPr dirty="0"/>
          </a:p>
        </p:txBody>
      </p:sp>
      <p:sp>
        <p:nvSpPr>
          <p:cNvPr id="98" name="Google Shape;98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45               54  </a:t>
            </a:r>
          </a:p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dirty="0"/>
              <a:t>                     98              28</a:t>
            </a:r>
          </a:p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125          152</a:t>
            </a:r>
          </a:p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dirty="0"/>
              <a:t>                     6 x 5         40 -10</a:t>
            </a:r>
          </a:p>
          <a:p>
            <a:pPr marL="0" marR="0" lvl="0" indent="-2032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dirty="0"/>
              <a:t>         8 x2          8 + 8        16 X 0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Convince your partner you are correct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22157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7"/>
          <p:cNvSpPr txBox="1">
            <a:spLocks noGrp="1"/>
          </p:cNvSpPr>
          <p:nvPr>
            <p:ph type="ctrTitle"/>
          </p:nvPr>
        </p:nvSpPr>
        <p:spPr>
          <a:xfrm>
            <a:off x="388937" y="1844675"/>
            <a:ext cx="7772400" cy="504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Arial"/>
              <a:buNone/>
            </a:pPr>
            <a:r>
              <a:rPr lang="en-US" sz="66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Tell your partner the answer</a:t>
            </a:r>
            <a:r>
              <a:rPr lang="en-US" sz="4000" b="0" i="0" u="none" dirty="0">
                <a:solidFill>
                  <a:schemeClr val="dk1"/>
                </a:solidFill>
                <a:latin typeface="Schoolbell"/>
                <a:ea typeface="Schoolbell"/>
                <a:cs typeface="Schoolbell"/>
                <a:sym typeface="Schoolbell"/>
              </a:rPr>
              <a:t>.</a:t>
            </a:r>
            <a:br>
              <a:rPr lang="en-US" sz="4000" b="0" i="0" u="none" dirty="0">
                <a:solidFill>
                  <a:schemeClr val="dk1"/>
                </a:solidFill>
                <a:latin typeface="Schoolbell"/>
                <a:ea typeface="Schoolbell"/>
                <a:cs typeface="Schoolbell"/>
                <a:sym typeface="Schoolbell"/>
              </a:rPr>
            </a:br>
            <a:r>
              <a:rPr lang="en-US" sz="54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 + 5  =</a:t>
            </a:r>
            <a:br>
              <a:rPr lang="en-US" sz="4000" b="0" i="0" u="none" dirty="0">
                <a:solidFill>
                  <a:schemeClr val="dk1"/>
                </a:solidFill>
                <a:latin typeface="Schoolbell"/>
                <a:ea typeface="Schoolbell"/>
                <a:cs typeface="Schoolbell"/>
                <a:sym typeface="Schoolbell"/>
              </a:rPr>
            </a:br>
            <a:endParaRPr dirty="0"/>
          </a:p>
        </p:txBody>
      </p:sp>
      <p:sp>
        <p:nvSpPr>
          <p:cNvPr id="124" name="Google Shape;124;p17"/>
          <p:cNvSpPr txBox="1"/>
          <p:nvPr/>
        </p:nvSpPr>
        <p:spPr>
          <a:xfrm>
            <a:off x="360362" y="2924175"/>
            <a:ext cx="7705725" cy="1755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lang="en-US" sz="5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 + 5 =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400" b="1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7"/>
          <p:cNvSpPr txBox="1"/>
          <p:nvPr/>
        </p:nvSpPr>
        <p:spPr>
          <a:xfrm>
            <a:off x="360362" y="3933825"/>
            <a:ext cx="8132762" cy="175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lang="en-US" sz="54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25 + 5 =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lang="en-US" sz="54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35+ 5 =</a:t>
            </a:r>
            <a:endParaRPr dirty="0"/>
          </a:p>
        </p:txBody>
      </p:sp>
      <p:sp>
        <p:nvSpPr>
          <p:cNvPr id="126" name="Google Shape;126;p17"/>
          <p:cNvSpPr txBox="1"/>
          <p:nvPr/>
        </p:nvSpPr>
        <p:spPr>
          <a:xfrm>
            <a:off x="4181475" y="3213100"/>
            <a:ext cx="4572000" cy="1938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US" sz="40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do you notice? What would the next calculation be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6"/>
          <p:cNvSpPr txBox="1"/>
          <p:nvPr/>
        </p:nvSpPr>
        <p:spPr>
          <a:xfrm>
            <a:off x="382587" y="4060825"/>
            <a:ext cx="8497887" cy="92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lang="en-US" sz="54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Describe it’s faces?</a:t>
            </a:r>
            <a:endParaRPr/>
          </a:p>
        </p:txBody>
      </p:sp>
      <p:sp>
        <p:nvSpPr>
          <p:cNvPr id="234" name="Google Shape;234;p26"/>
          <p:cNvSpPr txBox="1"/>
          <p:nvPr/>
        </p:nvSpPr>
        <p:spPr>
          <a:xfrm>
            <a:off x="539750" y="333375"/>
            <a:ext cx="8280400" cy="110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Arial"/>
              <a:buNone/>
            </a:pPr>
            <a:r>
              <a:rPr lang="en-US" sz="66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Name this shape.</a:t>
            </a:r>
            <a:endParaRPr/>
          </a:p>
        </p:txBody>
      </p:sp>
      <p:sp>
        <p:nvSpPr>
          <p:cNvPr id="235" name="Google Shape;235;p26"/>
          <p:cNvSpPr txBox="1"/>
          <p:nvPr/>
        </p:nvSpPr>
        <p:spPr>
          <a:xfrm>
            <a:off x="534987" y="5748337"/>
            <a:ext cx="8785225" cy="769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many edges does it have? </a:t>
            </a:r>
            <a:endParaRPr/>
          </a:p>
        </p:txBody>
      </p:sp>
      <p:sp>
        <p:nvSpPr>
          <p:cNvPr id="236" name="Google Shape;236;p26"/>
          <p:cNvSpPr txBox="1"/>
          <p:nvPr/>
        </p:nvSpPr>
        <p:spPr>
          <a:xfrm>
            <a:off x="534987" y="4981575"/>
            <a:ext cx="8785225" cy="769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many vertices does it have? </a:t>
            </a:r>
            <a:endParaRPr/>
          </a:p>
        </p:txBody>
      </p:sp>
      <p:pic>
        <p:nvPicPr>
          <p:cNvPr id="8" name="Picture 7" descr="enter image description here">
            <a:extLst>
              <a:ext uri="{FF2B5EF4-FFF2-40B4-BE49-F238E27FC236}">
                <a16:creationId xmlns:a16="http://schemas.microsoft.com/office/drawing/2014/main" id="{42E49FDF-538E-41AE-B495-EF42DD47C7A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0643" y="1625033"/>
            <a:ext cx="2755541" cy="242402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5DB1472-6F8E-4A7B-9B11-E7A23AAFF789}"/>
              </a:ext>
            </a:extLst>
          </p:cNvPr>
          <p:cNvSpPr/>
          <p:nvPr/>
        </p:nvSpPr>
        <p:spPr>
          <a:xfrm>
            <a:off x="3404214" y="1586322"/>
            <a:ext cx="2551471" cy="24745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20"/>
          <p:cNvPicPr preferRelativeResize="0"/>
          <p:nvPr/>
        </p:nvPicPr>
        <p:blipFill rotWithShape="1">
          <a:blip r:embed="rId3">
            <a:alphaModFix/>
          </a:blip>
          <a:srcRect b="14288"/>
          <a:stretch/>
        </p:blipFill>
        <p:spPr>
          <a:xfrm>
            <a:off x="1403350" y="179387"/>
            <a:ext cx="6667500" cy="419417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0"/>
          <p:cNvSpPr/>
          <p:nvPr/>
        </p:nvSpPr>
        <p:spPr>
          <a:xfrm>
            <a:off x="4376737" y="2276475"/>
            <a:ext cx="720725" cy="714375"/>
          </a:xfrm>
          <a:prstGeom prst="ellipse">
            <a:avLst/>
          </a:prstGeom>
          <a:noFill/>
          <a:ln w="254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20"/>
          <p:cNvSpPr txBox="1"/>
          <p:nvPr/>
        </p:nvSpPr>
        <p:spPr>
          <a:xfrm>
            <a:off x="293687" y="4508500"/>
            <a:ext cx="77771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Divide the number by 10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50 divided by 10 equals ……….</a:t>
            </a:r>
            <a:endParaRPr/>
          </a:p>
        </p:txBody>
      </p:sp>
      <p:sp>
        <p:nvSpPr>
          <p:cNvPr id="176" name="Google Shape;176;p20"/>
          <p:cNvSpPr txBox="1"/>
          <p:nvPr/>
        </p:nvSpPr>
        <p:spPr>
          <a:xfrm>
            <a:off x="-1323617" y="5710237"/>
            <a:ext cx="7777162" cy="1322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000"/>
              <a:buFont typeface="Arial"/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21"/>
          <p:cNvPicPr preferRelativeResize="0"/>
          <p:nvPr/>
        </p:nvPicPr>
        <p:blipFill rotWithShape="1">
          <a:blip r:embed="rId3">
            <a:alphaModFix/>
          </a:blip>
          <a:srcRect b="14288"/>
          <a:stretch/>
        </p:blipFill>
        <p:spPr>
          <a:xfrm>
            <a:off x="1403350" y="179387"/>
            <a:ext cx="6667500" cy="419417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1"/>
          <p:cNvSpPr/>
          <p:nvPr/>
        </p:nvSpPr>
        <p:spPr>
          <a:xfrm>
            <a:off x="4376737" y="2990850"/>
            <a:ext cx="720725" cy="714375"/>
          </a:xfrm>
          <a:prstGeom prst="ellipse">
            <a:avLst/>
          </a:prstGeom>
          <a:noFill/>
          <a:ln w="254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1"/>
          <p:cNvSpPr txBox="1"/>
          <p:nvPr/>
        </p:nvSpPr>
        <p:spPr>
          <a:xfrm>
            <a:off x="293687" y="4508500"/>
            <a:ext cx="77771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Divide the number by 10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500 divided by 10 equals ……….</a:t>
            </a:r>
            <a:endParaRPr dirty="0"/>
          </a:p>
        </p:txBody>
      </p:sp>
      <p:sp>
        <p:nvSpPr>
          <p:cNvPr id="184" name="Google Shape;184;p21"/>
          <p:cNvSpPr txBox="1"/>
          <p:nvPr/>
        </p:nvSpPr>
        <p:spPr>
          <a:xfrm>
            <a:off x="239712" y="5589587"/>
            <a:ext cx="7777162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000"/>
              <a:buFont typeface="Arial"/>
              <a:buNone/>
            </a:pPr>
            <a:r>
              <a:rPr lang="en-US" sz="4000" b="1" i="0" u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Divide the number by 100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8"/>
          <p:cNvSpPr/>
          <p:nvPr/>
        </p:nvSpPr>
        <p:spPr>
          <a:xfrm>
            <a:off x="6299200" y="1890712"/>
            <a:ext cx="2143125" cy="1174750"/>
          </a:xfrm>
          <a:prstGeom prst="doubleWave">
            <a:avLst>
              <a:gd name="adj1" fmla="val 1350"/>
              <a:gd name="adj2" fmla="val 0"/>
            </a:avLst>
          </a:prstGeom>
          <a:gradFill>
            <a:gsLst>
              <a:gs pos="0">
                <a:srgbClr val="DAFDA7"/>
              </a:gs>
              <a:gs pos="35000">
                <a:srgbClr val="E4FDC2"/>
              </a:gs>
              <a:gs pos="100000">
                <a:srgbClr val="F5FFE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8"/>
          <p:cNvSpPr txBox="1"/>
          <p:nvPr/>
        </p:nvSpPr>
        <p:spPr>
          <a:xfrm>
            <a:off x="2054225" y="2320925"/>
            <a:ext cx="1333500" cy="1333500"/>
          </a:xfrm>
          <a:prstGeom prst="rect">
            <a:avLst/>
          </a:prstGeom>
          <a:solidFill>
            <a:srgbClr val="F79646"/>
          </a:solidFill>
          <a:ln w="25400" cap="flat" cmpd="sng">
            <a:solidFill>
              <a:srgbClr val="B66D3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18"/>
          <p:cNvSpPr txBox="1"/>
          <p:nvPr/>
        </p:nvSpPr>
        <p:spPr>
          <a:xfrm>
            <a:off x="1887537" y="2508250"/>
            <a:ext cx="1731962" cy="922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Helvetica Neue"/>
              <a:buNone/>
            </a:pPr>
            <a:r>
              <a:rPr lang="en-US" sz="5400" b="0" i="0" u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135</a:t>
            </a:r>
            <a:endParaRPr dirty="0"/>
          </a:p>
        </p:txBody>
      </p:sp>
      <p:sp>
        <p:nvSpPr>
          <p:cNvPr id="134" name="Google Shape;134;p18"/>
          <p:cNvSpPr txBox="1"/>
          <p:nvPr/>
        </p:nvSpPr>
        <p:spPr>
          <a:xfrm>
            <a:off x="1979612" y="404812"/>
            <a:ext cx="1371600" cy="1333500"/>
          </a:xfrm>
          <a:prstGeom prst="rect">
            <a:avLst/>
          </a:prstGeom>
          <a:gradFill>
            <a:gsLst>
              <a:gs pos="0">
                <a:srgbClr val="A3C4FF"/>
              </a:gs>
              <a:gs pos="35000">
                <a:srgbClr val="BFD5FF"/>
              </a:gs>
              <a:gs pos="100000">
                <a:srgbClr val="E5EEFF"/>
              </a:gs>
            </a:gsLst>
            <a:lin ang="16200000" scaled="0"/>
          </a:gra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8"/>
          <p:cNvSpPr txBox="1"/>
          <p:nvPr/>
        </p:nvSpPr>
        <p:spPr>
          <a:xfrm>
            <a:off x="2039937" y="4217987"/>
            <a:ext cx="1333500" cy="1333500"/>
          </a:xfrm>
          <a:prstGeom prst="rect">
            <a:avLst/>
          </a:prstGeom>
          <a:gradFill>
            <a:gsLst>
              <a:gs pos="0">
                <a:srgbClr val="DAFDA7"/>
              </a:gs>
              <a:gs pos="35000">
                <a:srgbClr val="E4FDC2"/>
              </a:gs>
              <a:gs pos="100000">
                <a:srgbClr val="F5FFE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8"/>
          <p:cNvSpPr txBox="1"/>
          <p:nvPr/>
        </p:nvSpPr>
        <p:spPr>
          <a:xfrm>
            <a:off x="3851275" y="2320925"/>
            <a:ext cx="1333500" cy="1333500"/>
          </a:xfrm>
          <a:prstGeom prst="rect">
            <a:avLst/>
          </a:prstGeom>
          <a:gradFill>
            <a:gsLst>
              <a:gs pos="0">
                <a:srgbClr val="FFA2A1"/>
              </a:gs>
              <a:gs pos="35000">
                <a:srgbClr val="FFBEBD"/>
              </a:gs>
              <a:gs pos="100000">
                <a:srgbClr val="FFE5E5"/>
              </a:gs>
            </a:gsLst>
            <a:lin ang="16200000" scaled="0"/>
          </a:gradFill>
          <a:ln w="9525" cap="flat" cmpd="sng">
            <a:solidFill>
              <a:srgbClr val="BE4B48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8"/>
          <p:cNvSpPr txBox="1"/>
          <p:nvPr/>
        </p:nvSpPr>
        <p:spPr>
          <a:xfrm>
            <a:off x="261937" y="2198687"/>
            <a:ext cx="1335087" cy="1333500"/>
          </a:xfrm>
          <a:prstGeom prst="rect">
            <a:avLst/>
          </a:prstGeom>
          <a:gradFill>
            <a:gsLst>
              <a:gs pos="0">
                <a:srgbClr val="C9B5E8"/>
              </a:gs>
              <a:gs pos="35000">
                <a:srgbClr val="D9CBEE"/>
              </a:gs>
              <a:gs pos="100000">
                <a:srgbClr val="F0EAF9"/>
              </a:gs>
            </a:gsLst>
            <a:lin ang="16200000" scaled="0"/>
          </a:gradFill>
          <a:ln w="9525" cap="flat" cmpd="sng">
            <a:solidFill>
              <a:srgbClr val="7D60A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8"/>
          <p:cNvSpPr txBox="1"/>
          <p:nvPr/>
        </p:nvSpPr>
        <p:spPr>
          <a:xfrm>
            <a:off x="2206625" y="717550"/>
            <a:ext cx="1038020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Helvetica Neue"/>
              <a:buNone/>
            </a:pPr>
            <a:r>
              <a:rPr lang="en-US" sz="4000" b="0" i="0" u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-10</a:t>
            </a:r>
            <a:endParaRPr dirty="0"/>
          </a:p>
        </p:txBody>
      </p:sp>
      <p:sp>
        <p:nvSpPr>
          <p:cNvPr id="139" name="Google Shape;139;p18"/>
          <p:cNvSpPr txBox="1"/>
          <p:nvPr/>
        </p:nvSpPr>
        <p:spPr>
          <a:xfrm>
            <a:off x="3638550" y="2624137"/>
            <a:ext cx="17097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Helvetica Neue"/>
              <a:buNone/>
            </a:pPr>
            <a:r>
              <a:rPr lang="en-US" sz="4000" b="0" i="0" u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+100</a:t>
            </a:r>
            <a:endParaRPr/>
          </a:p>
        </p:txBody>
      </p:sp>
      <p:sp>
        <p:nvSpPr>
          <p:cNvPr id="140" name="Google Shape;140;p18"/>
          <p:cNvSpPr txBox="1"/>
          <p:nvPr/>
        </p:nvSpPr>
        <p:spPr>
          <a:xfrm>
            <a:off x="107950" y="2511425"/>
            <a:ext cx="14303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Helvetica Neue"/>
              <a:buNone/>
            </a:pPr>
            <a:r>
              <a:rPr lang="en-US" sz="4000" b="0" i="0" u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-100</a:t>
            </a:r>
            <a:endParaRPr/>
          </a:p>
        </p:txBody>
      </p:sp>
      <p:sp>
        <p:nvSpPr>
          <p:cNvPr id="141" name="Google Shape;141;p18"/>
          <p:cNvSpPr txBox="1"/>
          <p:nvPr/>
        </p:nvSpPr>
        <p:spPr>
          <a:xfrm>
            <a:off x="1992312" y="4514850"/>
            <a:ext cx="14557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Helvetica Neue"/>
              <a:buNone/>
            </a:pPr>
            <a:r>
              <a:rPr lang="en-US" sz="4000" b="0" i="0" u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+10</a:t>
            </a:r>
            <a:endParaRPr dirty="0"/>
          </a:p>
        </p:txBody>
      </p:sp>
      <p:cxnSp>
        <p:nvCxnSpPr>
          <p:cNvPr id="142" name="Google Shape;142;p18"/>
          <p:cNvCxnSpPr/>
          <p:nvPr/>
        </p:nvCxnSpPr>
        <p:spPr>
          <a:xfrm rot="10800000">
            <a:off x="2720975" y="1760537"/>
            <a:ext cx="0" cy="56038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43" name="Google Shape;143;p18"/>
          <p:cNvCxnSpPr/>
          <p:nvPr/>
        </p:nvCxnSpPr>
        <p:spPr>
          <a:xfrm>
            <a:off x="3387725" y="2987675"/>
            <a:ext cx="46355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44" name="Google Shape;144;p18"/>
          <p:cNvCxnSpPr/>
          <p:nvPr/>
        </p:nvCxnSpPr>
        <p:spPr>
          <a:xfrm rot="10800000">
            <a:off x="1597025" y="2865437"/>
            <a:ext cx="457200" cy="12223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45" name="Google Shape;145;p18"/>
          <p:cNvCxnSpPr/>
          <p:nvPr/>
        </p:nvCxnSpPr>
        <p:spPr>
          <a:xfrm>
            <a:off x="2720975" y="3654425"/>
            <a:ext cx="0" cy="56038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pic>
        <p:nvPicPr>
          <p:cNvPr id="146" name="Google Shape;146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5450" y="3341687"/>
            <a:ext cx="3394075" cy="339725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8"/>
          <p:cNvSpPr txBox="1"/>
          <p:nvPr/>
        </p:nvSpPr>
        <p:spPr>
          <a:xfrm>
            <a:off x="6335712" y="1933575"/>
            <a:ext cx="2808287" cy="95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a 100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square to help.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9"/>
          <p:cNvSpPr/>
          <p:nvPr/>
        </p:nvSpPr>
        <p:spPr>
          <a:xfrm>
            <a:off x="6299200" y="1890712"/>
            <a:ext cx="2143125" cy="1174750"/>
          </a:xfrm>
          <a:prstGeom prst="doubleWave">
            <a:avLst>
              <a:gd name="adj1" fmla="val 1350"/>
              <a:gd name="adj2" fmla="val 0"/>
            </a:avLst>
          </a:prstGeom>
          <a:gradFill>
            <a:gsLst>
              <a:gs pos="0">
                <a:srgbClr val="DAFDA7"/>
              </a:gs>
              <a:gs pos="35000">
                <a:srgbClr val="E4FDC2"/>
              </a:gs>
              <a:gs pos="100000">
                <a:srgbClr val="F5FFE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19"/>
          <p:cNvSpPr txBox="1"/>
          <p:nvPr/>
        </p:nvSpPr>
        <p:spPr>
          <a:xfrm>
            <a:off x="2054225" y="2320925"/>
            <a:ext cx="1333500" cy="1333500"/>
          </a:xfrm>
          <a:prstGeom prst="rect">
            <a:avLst/>
          </a:prstGeom>
          <a:solidFill>
            <a:srgbClr val="F79646"/>
          </a:solidFill>
          <a:ln w="25400" cap="flat" cmpd="sng">
            <a:solidFill>
              <a:srgbClr val="B66D3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>
            <a:off x="1887537" y="2508250"/>
            <a:ext cx="1731962" cy="922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Helvetica Neue"/>
              <a:buNone/>
            </a:pPr>
            <a:r>
              <a:rPr lang="en-US" sz="5400" b="0" i="0" u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420</a:t>
            </a:r>
            <a:endParaRPr dirty="0"/>
          </a:p>
        </p:txBody>
      </p:sp>
      <p:sp>
        <p:nvSpPr>
          <p:cNvPr id="155" name="Google Shape;155;p19"/>
          <p:cNvSpPr txBox="1"/>
          <p:nvPr/>
        </p:nvSpPr>
        <p:spPr>
          <a:xfrm>
            <a:off x="1979612" y="404812"/>
            <a:ext cx="1371600" cy="1333500"/>
          </a:xfrm>
          <a:prstGeom prst="rect">
            <a:avLst/>
          </a:prstGeom>
          <a:gradFill>
            <a:gsLst>
              <a:gs pos="0">
                <a:srgbClr val="A3C4FF"/>
              </a:gs>
              <a:gs pos="35000">
                <a:srgbClr val="BFD5FF"/>
              </a:gs>
              <a:gs pos="100000">
                <a:srgbClr val="E5EEFF"/>
              </a:gs>
            </a:gsLst>
            <a:lin ang="16200000" scaled="0"/>
          </a:gra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9"/>
          <p:cNvSpPr txBox="1"/>
          <p:nvPr/>
        </p:nvSpPr>
        <p:spPr>
          <a:xfrm>
            <a:off x="2039937" y="4217987"/>
            <a:ext cx="1333500" cy="1333500"/>
          </a:xfrm>
          <a:prstGeom prst="rect">
            <a:avLst/>
          </a:prstGeom>
          <a:gradFill>
            <a:gsLst>
              <a:gs pos="0">
                <a:srgbClr val="DAFDA7"/>
              </a:gs>
              <a:gs pos="35000">
                <a:srgbClr val="E4FDC2"/>
              </a:gs>
              <a:gs pos="100000">
                <a:srgbClr val="F5FFE6"/>
              </a:gs>
            </a:gsLst>
            <a:lin ang="16200000" scaled="0"/>
          </a:gradFill>
          <a:ln w="9525" cap="flat" cmpd="sng">
            <a:solidFill>
              <a:srgbClr val="98B95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19"/>
          <p:cNvSpPr txBox="1"/>
          <p:nvPr/>
        </p:nvSpPr>
        <p:spPr>
          <a:xfrm>
            <a:off x="3851275" y="2320925"/>
            <a:ext cx="1333500" cy="1333500"/>
          </a:xfrm>
          <a:prstGeom prst="rect">
            <a:avLst/>
          </a:prstGeom>
          <a:gradFill>
            <a:gsLst>
              <a:gs pos="0">
                <a:srgbClr val="FFA2A1"/>
              </a:gs>
              <a:gs pos="35000">
                <a:srgbClr val="FFBEBD"/>
              </a:gs>
              <a:gs pos="100000">
                <a:srgbClr val="FFE5E5"/>
              </a:gs>
            </a:gsLst>
            <a:lin ang="16200000" scaled="0"/>
          </a:gradFill>
          <a:ln w="9525" cap="flat" cmpd="sng">
            <a:solidFill>
              <a:srgbClr val="BE4B48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9"/>
          <p:cNvSpPr txBox="1"/>
          <p:nvPr/>
        </p:nvSpPr>
        <p:spPr>
          <a:xfrm>
            <a:off x="261937" y="2198687"/>
            <a:ext cx="1335087" cy="1333500"/>
          </a:xfrm>
          <a:prstGeom prst="rect">
            <a:avLst/>
          </a:prstGeom>
          <a:gradFill>
            <a:gsLst>
              <a:gs pos="0">
                <a:srgbClr val="C9B5E8"/>
              </a:gs>
              <a:gs pos="35000">
                <a:srgbClr val="D9CBEE"/>
              </a:gs>
              <a:gs pos="100000">
                <a:srgbClr val="F0EAF9"/>
              </a:gs>
            </a:gsLst>
            <a:lin ang="16200000" scaled="0"/>
          </a:gradFill>
          <a:ln w="9525" cap="flat" cmpd="sng">
            <a:solidFill>
              <a:srgbClr val="7D60A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9"/>
          <p:cNvSpPr txBox="1"/>
          <p:nvPr/>
        </p:nvSpPr>
        <p:spPr>
          <a:xfrm>
            <a:off x="2206624" y="717550"/>
            <a:ext cx="1008523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Helvetica Neue"/>
              <a:buNone/>
            </a:pPr>
            <a:r>
              <a:rPr lang="en-US" sz="4000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lang="en-US" sz="4000" b="0" i="0" u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10</a:t>
            </a:r>
            <a:endParaRPr dirty="0"/>
          </a:p>
        </p:txBody>
      </p:sp>
      <p:sp>
        <p:nvSpPr>
          <p:cNvPr id="160" name="Google Shape;160;p19"/>
          <p:cNvSpPr txBox="1"/>
          <p:nvPr/>
        </p:nvSpPr>
        <p:spPr>
          <a:xfrm>
            <a:off x="3638550" y="2624137"/>
            <a:ext cx="17097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Helvetica Neue"/>
              <a:buNone/>
            </a:pPr>
            <a:r>
              <a:rPr lang="en-US" sz="4000" b="0" i="0" u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+100</a:t>
            </a:r>
            <a:endParaRPr/>
          </a:p>
        </p:txBody>
      </p:sp>
      <p:sp>
        <p:nvSpPr>
          <p:cNvPr id="161" name="Google Shape;161;p19"/>
          <p:cNvSpPr txBox="1"/>
          <p:nvPr/>
        </p:nvSpPr>
        <p:spPr>
          <a:xfrm>
            <a:off x="107950" y="2511425"/>
            <a:ext cx="14303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Helvetica Neue"/>
              <a:buNone/>
            </a:pPr>
            <a:r>
              <a:rPr lang="en-US" sz="4000" b="0" i="0" u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-100</a:t>
            </a:r>
            <a:endParaRPr/>
          </a:p>
        </p:txBody>
      </p:sp>
      <p:sp>
        <p:nvSpPr>
          <p:cNvPr id="162" name="Google Shape;162;p19"/>
          <p:cNvSpPr txBox="1"/>
          <p:nvPr/>
        </p:nvSpPr>
        <p:spPr>
          <a:xfrm>
            <a:off x="1992312" y="4514850"/>
            <a:ext cx="14557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Helvetica Neue"/>
              <a:buNone/>
            </a:pPr>
            <a:r>
              <a:rPr lang="en-US" sz="4000" b="0" i="0" u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+10</a:t>
            </a:r>
            <a:endParaRPr dirty="0"/>
          </a:p>
        </p:txBody>
      </p:sp>
      <p:cxnSp>
        <p:nvCxnSpPr>
          <p:cNvPr id="163" name="Google Shape;163;p19"/>
          <p:cNvCxnSpPr/>
          <p:nvPr/>
        </p:nvCxnSpPr>
        <p:spPr>
          <a:xfrm rot="10800000">
            <a:off x="2720975" y="1760537"/>
            <a:ext cx="0" cy="56038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64" name="Google Shape;164;p19"/>
          <p:cNvCxnSpPr/>
          <p:nvPr/>
        </p:nvCxnSpPr>
        <p:spPr>
          <a:xfrm>
            <a:off x="3387725" y="2987675"/>
            <a:ext cx="46355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65" name="Google Shape;165;p19"/>
          <p:cNvCxnSpPr/>
          <p:nvPr/>
        </p:nvCxnSpPr>
        <p:spPr>
          <a:xfrm rot="10800000">
            <a:off x="1597025" y="2865437"/>
            <a:ext cx="457200" cy="12223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166" name="Google Shape;166;p19"/>
          <p:cNvCxnSpPr/>
          <p:nvPr/>
        </p:nvCxnSpPr>
        <p:spPr>
          <a:xfrm>
            <a:off x="2720975" y="3654425"/>
            <a:ext cx="0" cy="56038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pic>
        <p:nvPicPr>
          <p:cNvPr id="167" name="Google Shape;16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5450" y="3341687"/>
            <a:ext cx="3394075" cy="339725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9"/>
          <p:cNvSpPr txBox="1"/>
          <p:nvPr/>
        </p:nvSpPr>
        <p:spPr>
          <a:xfrm>
            <a:off x="6335712" y="1933575"/>
            <a:ext cx="2808287" cy="95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a 100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square to help.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fraction is shaded? What fraction is not shaded?</a:t>
            </a:r>
            <a:endParaRPr sz="3200" dirty="0"/>
          </a:p>
        </p:txBody>
      </p:sp>
      <p:pic>
        <p:nvPicPr>
          <p:cNvPr id="2054" name="Picture 6" descr="Image result for shaded fraction examples">
            <a:extLst>
              <a:ext uri="{FF2B5EF4-FFF2-40B4-BE49-F238E27FC236}">
                <a16:creationId xmlns:a16="http://schemas.microsoft.com/office/drawing/2014/main" id="{9336F937-23A2-4D17-9ECA-F5FA8E772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860" y="1797458"/>
            <a:ext cx="3644081" cy="3644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520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fraction is shaded? What fraction is not shaded?</a:t>
            </a:r>
            <a:b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there more than fraction it could be?</a:t>
            </a:r>
            <a:b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3200" dirty="0"/>
          </a:p>
        </p:txBody>
      </p:sp>
      <p:pic>
        <p:nvPicPr>
          <p:cNvPr id="5122" name="Picture 2" descr="Related image">
            <a:extLst>
              <a:ext uri="{FF2B5EF4-FFF2-40B4-BE49-F238E27FC236}">
                <a16:creationId xmlns:a16="http://schemas.microsoft.com/office/drawing/2014/main" id="{9C5320B9-191A-469D-B492-69C15B7F6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440" y="2930474"/>
            <a:ext cx="3463572" cy="347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5587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fraction is shaded? What fraction is not shaded?</a:t>
            </a:r>
            <a:endParaRPr sz="3200" dirty="0"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2507226" y="4490884"/>
            <a:ext cx="2834721" cy="13908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2" name="Picture 4" descr="Related image">
            <a:extLst>
              <a:ext uri="{FF2B5EF4-FFF2-40B4-BE49-F238E27FC236}">
                <a16:creationId xmlns:a16="http://schemas.microsoft.com/office/drawing/2014/main" id="{F78EE363-0F6E-47FD-909C-67FF098C2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820" y="1932038"/>
            <a:ext cx="3281516" cy="328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4266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fraction is shaded? What fraction is not shaded?</a:t>
            </a:r>
            <a:endParaRPr sz="3200" dirty="0"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855406" y="2558845"/>
            <a:ext cx="5924249" cy="34958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0" name="Picture 2" descr="Image result for shaded fraction examples">
            <a:extLst>
              <a:ext uri="{FF2B5EF4-FFF2-40B4-BE49-F238E27FC236}">
                <a16:creationId xmlns:a16="http://schemas.microsoft.com/office/drawing/2014/main" id="{D16DCE08-C5AF-4DDD-86B6-42DD25B70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956" y="2073070"/>
            <a:ext cx="3678562" cy="357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2027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Related image">
            <a:extLst>
              <a:ext uri="{FF2B5EF4-FFF2-40B4-BE49-F238E27FC236}">
                <a16:creationId xmlns:a16="http://schemas.microsoft.com/office/drawing/2014/main" id="{95E9D413-A4F4-4695-9058-C00DA09EF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967" y="2370496"/>
            <a:ext cx="2936555" cy="384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Image result for shaded fraction examples sixths">
            <a:extLst>
              <a:ext uri="{FF2B5EF4-FFF2-40B4-BE49-F238E27FC236}">
                <a16:creationId xmlns:a16="http://schemas.microsoft.com/office/drawing/2014/main" id="{E1DEA9A2-2B7F-42E2-A860-DB080CE85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589" y="2499543"/>
            <a:ext cx="2962521" cy="297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57F0DA2-57B1-45B4-AA45-3B268E4386C9}"/>
              </a:ext>
            </a:extLst>
          </p:cNvPr>
          <p:cNvSpPr/>
          <p:nvPr/>
        </p:nvSpPr>
        <p:spPr>
          <a:xfrm>
            <a:off x="1283109" y="647393"/>
            <a:ext cx="65777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Calibri"/>
                <a:ea typeface="Calibri"/>
                <a:cs typeface="Calibri"/>
                <a:sym typeface="Calibri"/>
              </a:rPr>
              <a:t>Are these fractions the same? Explain your thinking.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22605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312</Words>
  <Application>Microsoft Office PowerPoint</Application>
  <PresentationFormat>On-screen Show (4:3)</PresentationFormat>
  <Paragraphs>71</Paragraphs>
  <Slides>18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Calibri</vt:lpstr>
      <vt:lpstr>Bodoni MT Black</vt:lpstr>
      <vt:lpstr>Helvetica Neue</vt:lpstr>
      <vt:lpstr>Schoolbell</vt:lpstr>
      <vt:lpstr>Arial</vt:lpstr>
      <vt:lpstr>Office Theme</vt:lpstr>
      <vt:lpstr>    </vt:lpstr>
      <vt:lpstr>PowerPoint Presentation</vt:lpstr>
      <vt:lpstr>Complete the sequences</vt:lpstr>
      <vt:lpstr>Complete the sequence and then explain your reasoning</vt:lpstr>
      <vt:lpstr>Complete the sequence and then explain your reasoning</vt:lpstr>
      <vt:lpstr>Complete the statement:</vt:lpstr>
      <vt:lpstr>Complete the statements using &lt; &gt; or -:</vt:lpstr>
      <vt:lpstr>Tell your partner the answer. 5 + 5  =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fraction is shaded? What fraction is not shaded?</vt:lpstr>
      <vt:lpstr>  What fraction is shaded? What fraction is not shaded? Is there more than fraction it could be? </vt:lpstr>
      <vt:lpstr>What fraction is shaded? What fraction is not shaded?</vt:lpstr>
      <vt:lpstr>What fraction is shaded? What fraction is not shaded?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Lenovo</dc:creator>
  <cp:lastModifiedBy>Alice Victoria Wallbank</cp:lastModifiedBy>
  <cp:revision>4</cp:revision>
  <dcterms:modified xsi:type="dcterms:W3CDTF">2018-11-22T16:56:13Z</dcterms:modified>
</cp:coreProperties>
</file>