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93" r:id="rId2"/>
    <p:sldId id="276" r:id="rId3"/>
    <p:sldId id="279" r:id="rId4"/>
    <p:sldId id="289" r:id="rId5"/>
    <p:sldId id="282" r:id="rId6"/>
    <p:sldId id="290" r:id="rId7"/>
    <p:sldId id="284" r:id="rId8"/>
    <p:sldId id="291" r:id="rId9"/>
    <p:sldId id="292" r:id="rId10"/>
    <p:sldId id="288" r:id="rId11"/>
  </p:sldIdLst>
  <p:sldSz cx="9144000" cy="6858000" type="screen4x3"/>
  <p:notesSz cx="6858000" cy="9144000"/>
  <p:embeddedFontLst>
    <p:embeddedFont>
      <p:font typeface="Tuffy-TTF" panose="020B0603060100000000" charset="0"/>
      <p:regular r:id="rId14"/>
      <p:bold r:id="rId15"/>
      <p:italic r:id="rId16"/>
      <p:boldItalic r:id="rId17"/>
    </p:embeddedFont>
    <p:embeddedFont>
      <p:font typeface="Twinkl" panose="020B0604020202020204" pitchFamily="2" charset="0"/>
      <p:regular r:id="rId18"/>
      <p:bold r:id="rId19"/>
    </p:embeddedFont>
    <p:embeddedFont>
      <p:font typeface="Calibri" panose="020F0502020204030204" pitchFamily="34" charset="0"/>
      <p:regular r:id="rId20"/>
      <p:bold r:id="rId21"/>
      <p:italic r:id="rId22"/>
      <p:boldItalic r:id="rId23"/>
    </p:embeddedFont>
    <p:embeddedFont>
      <p:font typeface="Kalam" panose="020B0604020202020204" charset="0"/>
      <p:regular r:id="rId24"/>
    </p:embeddedFont>
    <p:embeddedFont>
      <p:font typeface="Tuffy" panose="020B0603060100000000"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6CBB84"/>
    <a:srgbClr val="FFECA7"/>
    <a:srgbClr val="FFE864"/>
    <a:srgbClr val="0079C3"/>
    <a:srgbClr val="FFE76D"/>
    <a:srgbClr val="072F54"/>
    <a:srgbClr val="003464"/>
    <a:srgbClr val="004382"/>
    <a:srgbClr val="0052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54" d="100"/>
          <a:sy n="54" d="100"/>
        </p:scale>
        <p:origin x="-1133" y="-72"/>
      </p:cViewPr>
      <p:guideLst>
        <p:guide orient="horz" pos="2160"/>
        <p:guide orient="horz" pos="3952"/>
        <p:guide orient="horz" pos="346"/>
        <p:guide orient="horz" pos="504"/>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21.png"/><Relationship Id="rId7"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7.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29.png"/><Relationship Id="rId1" Type="http://schemas.openxmlformats.org/officeDocument/2006/relationships/slideLayout" Target="../slideLayouts/slideLayout3.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5"/>
          <p:cNvSpPr txBox="1">
            <a:spLocks/>
          </p:cNvSpPr>
          <p:nvPr/>
        </p:nvSpPr>
        <p:spPr>
          <a:xfrm>
            <a:off x="628650" y="3969434"/>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Add and subtract amounts of money to give change, using both £ and p in practical contexts.</a:t>
            </a:r>
          </a:p>
        </p:txBody>
      </p:sp>
      <p:sp>
        <p:nvSpPr>
          <p:cNvPr id="3" name="Title 1"/>
          <p:cNvSpPr txBox="1">
            <a:spLocks/>
          </p:cNvSpPr>
          <p:nvPr/>
        </p:nvSpPr>
        <p:spPr>
          <a:xfrm>
            <a:off x="628650" y="3548323"/>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4"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latin typeface="+mn-lt"/>
              </a:rPr>
              <a:t>Calculating Change</a:t>
            </a:r>
            <a:endParaRPr lang="en-US" sz="3600" dirty="0">
              <a:latin typeface="+mn-lt"/>
            </a:endParaRPr>
          </a:p>
        </p:txBody>
      </p:sp>
    </p:spTree>
    <p:extLst>
      <p:ext uri="{BB962C8B-B14F-4D97-AF65-F5344CB8AC3E}">
        <p14:creationId xmlns:p14="http://schemas.microsoft.com/office/powerpoint/2010/main" val="4006684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1976328"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152889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Give Change</a:t>
            </a:r>
          </a:p>
        </p:txBody>
      </p:sp>
      <p:cxnSp>
        <p:nvCxnSpPr>
          <p:cNvPr id="103" name="Straight Connector 102"/>
          <p:cNvCxnSpPr/>
          <p:nvPr/>
        </p:nvCxnSpPr>
        <p:spPr>
          <a:xfrm>
            <a:off x="197632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98302"/>
            <a:ext cx="7632700" cy="1049106"/>
          </a:xfrm>
          <a:prstGeom prst="rect">
            <a:avLst/>
          </a:prstGeom>
          <a:solidFill>
            <a:srgbClr val="6CBB84"/>
          </a:solidFill>
          <a:ln w="28575">
            <a:noFill/>
          </a:ln>
        </p:spPr>
        <p:txBody>
          <a:bodyPr wrap="square" lIns="108000" tIns="108000" rIns="108000" bIns="108000" rtlCol="0">
            <a:spAutoFit/>
          </a:bodyPr>
          <a:lstStyle/>
          <a:p>
            <a:r>
              <a:rPr lang="en-GB" dirty="0"/>
              <a:t>Carl buys a packet of pens for 54p. He pays with and 50p and a 20p coin. How much change should he receive? Complete the number line to help you.</a:t>
            </a:r>
          </a:p>
        </p:txBody>
      </p:sp>
      <p:sp>
        <p:nvSpPr>
          <p:cNvPr id="9" name="TextBox 8"/>
          <p:cNvSpPr txBox="1"/>
          <p:nvPr/>
        </p:nvSpPr>
        <p:spPr>
          <a:xfrm>
            <a:off x="755650" y="5597717"/>
            <a:ext cx="7632700" cy="495108"/>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t> Carl received 16p change.</a:t>
            </a:r>
          </a:p>
        </p:txBody>
      </p:sp>
      <p:cxnSp>
        <p:nvCxnSpPr>
          <p:cNvPr id="4" name="Straight Connector 3"/>
          <p:cNvCxnSpPr/>
          <p:nvPr/>
        </p:nvCxnSpPr>
        <p:spPr>
          <a:xfrm>
            <a:off x="1211878" y="4302318"/>
            <a:ext cx="66922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211878" y="4184872"/>
            <a:ext cx="0" cy="22650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7900967" y="4184871"/>
            <a:ext cx="0" cy="22650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931993" y="4419765"/>
            <a:ext cx="559769" cy="369332"/>
          </a:xfrm>
          <a:prstGeom prst="rect">
            <a:avLst/>
          </a:prstGeom>
        </p:spPr>
        <p:txBody>
          <a:bodyPr wrap="none">
            <a:spAutoFit/>
          </a:bodyPr>
          <a:lstStyle/>
          <a:p>
            <a:r>
              <a:rPr lang="en-GB" dirty="0"/>
              <a:t>54p</a:t>
            </a:r>
          </a:p>
        </p:txBody>
      </p:sp>
      <p:sp>
        <p:nvSpPr>
          <p:cNvPr id="16" name="Rectangle 15"/>
          <p:cNvSpPr/>
          <p:nvPr/>
        </p:nvSpPr>
        <p:spPr>
          <a:xfrm>
            <a:off x="7585346" y="4419765"/>
            <a:ext cx="562975" cy="369332"/>
          </a:xfrm>
          <a:prstGeom prst="rect">
            <a:avLst/>
          </a:prstGeom>
        </p:spPr>
        <p:txBody>
          <a:bodyPr wrap="none">
            <a:spAutoFit/>
          </a:bodyPr>
          <a:lstStyle/>
          <a:p>
            <a:r>
              <a:rPr lang="en-GB" dirty="0"/>
              <a:t>70p</a:t>
            </a:r>
          </a:p>
        </p:txBody>
      </p:sp>
      <p:sp>
        <p:nvSpPr>
          <p:cNvPr id="12" name="Oval 11"/>
          <p:cNvSpPr/>
          <p:nvPr/>
        </p:nvSpPr>
        <p:spPr>
          <a:xfrm>
            <a:off x="1211877" y="3615940"/>
            <a:ext cx="1397099" cy="695709"/>
          </a:xfrm>
          <a:custGeom>
            <a:avLst/>
            <a:gdLst>
              <a:gd name="connsiteX0" fmla="*/ 0 w 3442960"/>
              <a:gd name="connsiteY0" fmla="*/ 1019263 h 2038525"/>
              <a:gd name="connsiteX1" fmla="*/ 1721480 w 3442960"/>
              <a:gd name="connsiteY1" fmla="*/ 0 h 2038525"/>
              <a:gd name="connsiteX2" fmla="*/ 3442960 w 3442960"/>
              <a:gd name="connsiteY2" fmla="*/ 1019263 h 2038525"/>
              <a:gd name="connsiteX3" fmla="*/ 1721480 w 3442960"/>
              <a:gd name="connsiteY3" fmla="*/ 2038526 h 2038525"/>
              <a:gd name="connsiteX4" fmla="*/ 0 w 3442960"/>
              <a:gd name="connsiteY4" fmla="*/ 1019263 h 2038525"/>
              <a:gd name="connsiteX0" fmla="*/ 0 w 3442960"/>
              <a:gd name="connsiteY0" fmla="*/ 1019263 h 1146670"/>
              <a:gd name="connsiteX1" fmla="*/ 1721480 w 3442960"/>
              <a:gd name="connsiteY1" fmla="*/ 0 h 1146670"/>
              <a:gd name="connsiteX2" fmla="*/ 3442960 w 3442960"/>
              <a:gd name="connsiteY2" fmla="*/ 1019263 h 1146670"/>
              <a:gd name="connsiteX3" fmla="*/ 0 w 3442960"/>
              <a:gd name="connsiteY3" fmla="*/ 1019263 h 1146670"/>
              <a:gd name="connsiteX0" fmla="*/ 3442960 w 3534400"/>
              <a:gd name="connsiteY0" fmla="*/ 1019263 h 1146670"/>
              <a:gd name="connsiteX1" fmla="*/ 0 w 3534400"/>
              <a:gd name="connsiteY1" fmla="*/ 1019263 h 1146670"/>
              <a:gd name="connsiteX2" fmla="*/ 1721480 w 3534400"/>
              <a:gd name="connsiteY2" fmla="*/ 0 h 1146670"/>
              <a:gd name="connsiteX3" fmla="*/ 3534400 w 3534400"/>
              <a:gd name="connsiteY3" fmla="*/ 1110703 h 1146670"/>
              <a:gd name="connsiteX0" fmla="*/ 0 w 3534400"/>
              <a:gd name="connsiteY0" fmla="*/ 1019263 h 1110703"/>
              <a:gd name="connsiteX1" fmla="*/ 1721480 w 3534400"/>
              <a:gd name="connsiteY1" fmla="*/ 0 h 1110703"/>
              <a:gd name="connsiteX2" fmla="*/ 3534400 w 3534400"/>
              <a:gd name="connsiteY2" fmla="*/ 1110703 h 1110703"/>
              <a:gd name="connsiteX0" fmla="*/ 0 w 3458200"/>
              <a:gd name="connsiteY0" fmla="*/ 1019294 h 1019294"/>
              <a:gd name="connsiteX1" fmla="*/ 1721480 w 3458200"/>
              <a:gd name="connsiteY1" fmla="*/ 31 h 1019294"/>
              <a:gd name="connsiteX2" fmla="*/ 3458200 w 3458200"/>
              <a:gd name="connsiteY2" fmla="*/ 996434 h 1019294"/>
            </a:gdLst>
            <a:ahLst/>
            <a:cxnLst>
              <a:cxn ang="0">
                <a:pos x="connsiteX0" y="connsiteY0"/>
              </a:cxn>
              <a:cxn ang="0">
                <a:pos x="connsiteX1" y="connsiteY1"/>
              </a:cxn>
              <a:cxn ang="0">
                <a:pos x="connsiteX2" y="connsiteY2"/>
              </a:cxn>
            </a:cxnLst>
            <a:rect l="l" t="t" r="r" b="b"/>
            <a:pathLst>
              <a:path w="3458200" h="1019294">
                <a:moveTo>
                  <a:pt x="0" y="1019294"/>
                </a:moveTo>
                <a:cubicBezTo>
                  <a:pt x="0" y="456371"/>
                  <a:pt x="1145113" y="3841"/>
                  <a:pt x="1721480" y="31"/>
                </a:cubicBezTo>
                <a:cubicBezTo>
                  <a:pt x="2297847" y="-3779"/>
                  <a:pt x="3366760" y="342071"/>
                  <a:pt x="3458200" y="996434"/>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a:t>
            </a:r>
          </a:p>
        </p:txBody>
      </p:sp>
      <p:sp>
        <p:nvSpPr>
          <p:cNvPr id="18" name="Oval 11"/>
          <p:cNvSpPr/>
          <p:nvPr/>
        </p:nvSpPr>
        <p:spPr>
          <a:xfrm>
            <a:off x="2608975" y="3615940"/>
            <a:ext cx="5288866" cy="695709"/>
          </a:xfrm>
          <a:custGeom>
            <a:avLst/>
            <a:gdLst>
              <a:gd name="connsiteX0" fmla="*/ 0 w 3442960"/>
              <a:gd name="connsiteY0" fmla="*/ 1019263 h 2038525"/>
              <a:gd name="connsiteX1" fmla="*/ 1721480 w 3442960"/>
              <a:gd name="connsiteY1" fmla="*/ 0 h 2038525"/>
              <a:gd name="connsiteX2" fmla="*/ 3442960 w 3442960"/>
              <a:gd name="connsiteY2" fmla="*/ 1019263 h 2038525"/>
              <a:gd name="connsiteX3" fmla="*/ 1721480 w 3442960"/>
              <a:gd name="connsiteY3" fmla="*/ 2038526 h 2038525"/>
              <a:gd name="connsiteX4" fmla="*/ 0 w 3442960"/>
              <a:gd name="connsiteY4" fmla="*/ 1019263 h 2038525"/>
              <a:gd name="connsiteX0" fmla="*/ 0 w 3442960"/>
              <a:gd name="connsiteY0" fmla="*/ 1019263 h 1146670"/>
              <a:gd name="connsiteX1" fmla="*/ 1721480 w 3442960"/>
              <a:gd name="connsiteY1" fmla="*/ 0 h 1146670"/>
              <a:gd name="connsiteX2" fmla="*/ 3442960 w 3442960"/>
              <a:gd name="connsiteY2" fmla="*/ 1019263 h 1146670"/>
              <a:gd name="connsiteX3" fmla="*/ 0 w 3442960"/>
              <a:gd name="connsiteY3" fmla="*/ 1019263 h 1146670"/>
              <a:gd name="connsiteX0" fmla="*/ 3442960 w 3534400"/>
              <a:gd name="connsiteY0" fmla="*/ 1019263 h 1146670"/>
              <a:gd name="connsiteX1" fmla="*/ 0 w 3534400"/>
              <a:gd name="connsiteY1" fmla="*/ 1019263 h 1146670"/>
              <a:gd name="connsiteX2" fmla="*/ 1721480 w 3534400"/>
              <a:gd name="connsiteY2" fmla="*/ 0 h 1146670"/>
              <a:gd name="connsiteX3" fmla="*/ 3534400 w 3534400"/>
              <a:gd name="connsiteY3" fmla="*/ 1110703 h 1146670"/>
              <a:gd name="connsiteX0" fmla="*/ 0 w 3534400"/>
              <a:gd name="connsiteY0" fmla="*/ 1019263 h 1110703"/>
              <a:gd name="connsiteX1" fmla="*/ 1721480 w 3534400"/>
              <a:gd name="connsiteY1" fmla="*/ 0 h 1110703"/>
              <a:gd name="connsiteX2" fmla="*/ 3534400 w 3534400"/>
              <a:gd name="connsiteY2" fmla="*/ 1110703 h 1110703"/>
              <a:gd name="connsiteX0" fmla="*/ 0 w 3458200"/>
              <a:gd name="connsiteY0" fmla="*/ 1019294 h 1019294"/>
              <a:gd name="connsiteX1" fmla="*/ 1721480 w 3458200"/>
              <a:gd name="connsiteY1" fmla="*/ 31 h 1019294"/>
              <a:gd name="connsiteX2" fmla="*/ 3458200 w 3458200"/>
              <a:gd name="connsiteY2" fmla="*/ 996434 h 1019294"/>
            </a:gdLst>
            <a:ahLst/>
            <a:cxnLst>
              <a:cxn ang="0">
                <a:pos x="connsiteX0" y="connsiteY0"/>
              </a:cxn>
              <a:cxn ang="0">
                <a:pos x="connsiteX1" y="connsiteY1"/>
              </a:cxn>
              <a:cxn ang="0">
                <a:pos x="connsiteX2" y="connsiteY2"/>
              </a:cxn>
            </a:cxnLst>
            <a:rect l="l" t="t" r="r" b="b"/>
            <a:pathLst>
              <a:path w="3458200" h="1019294">
                <a:moveTo>
                  <a:pt x="0" y="1019294"/>
                </a:moveTo>
                <a:cubicBezTo>
                  <a:pt x="0" y="456371"/>
                  <a:pt x="1145113" y="3841"/>
                  <a:pt x="1721480" y="31"/>
                </a:cubicBezTo>
                <a:cubicBezTo>
                  <a:pt x="2297847" y="-3779"/>
                  <a:pt x="3366760" y="342071"/>
                  <a:pt x="3458200" y="996434"/>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a:t>
            </a:r>
          </a:p>
        </p:txBody>
      </p:sp>
      <p:sp>
        <p:nvSpPr>
          <p:cNvPr id="13" name="Rectangle 12"/>
          <p:cNvSpPr/>
          <p:nvPr/>
        </p:nvSpPr>
        <p:spPr>
          <a:xfrm>
            <a:off x="1474198" y="3021082"/>
            <a:ext cx="872455" cy="50333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172747" y="4403169"/>
            <a:ext cx="872455" cy="50333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4641373" y="3003547"/>
            <a:ext cx="872455" cy="50333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1686646" y="3059668"/>
            <a:ext cx="441146" cy="369332"/>
          </a:xfrm>
          <a:prstGeom prst="rect">
            <a:avLst/>
          </a:prstGeom>
        </p:spPr>
        <p:txBody>
          <a:bodyPr wrap="none">
            <a:spAutoFit/>
          </a:bodyPr>
          <a:lstStyle/>
          <a:p>
            <a:r>
              <a:rPr lang="en-GB" b="1" dirty="0">
                <a:solidFill>
                  <a:srgbClr val="87BD31"/>
                </a:solidFill>
              </a:rPr>
              <a:t>6p</a:t>
            </a:r>
          </a:p>
        </p:txBody>
      </p:sp>
      <p:sp>
        <p:nvSpPr>
          <p:cNvPr id="23" name="Rectangle 22"/>
          <p:cNvSpPr/>
          <p:nvPr/>
        </p:nvSpPr>
        <p:spPr>
          <a:xfrm>
            <a:off x="2314662" y="4477658"/>
            <a:ext cx="588623" cy="369332"/>
          </a:xfrm>
          <a:prstGeom prst="rect">
            <a:avLst/>
          </a:prstGeom>
        </p:spPr>
        <p:txBody>
          <a:bodyPr wrap="none">
            <a:spAutoFit/>
          </a:bodyPr>
          <a:lstStyle/>
          <a:p>
            <a:r>
              <a:rPr lang="en-GB" b="1" dirty="0">
                <a:solidFill>
                  <a:srgbClr val="87BD31"/>
                </a:solidFill>
              </a:rPr>
              <a:t>60p</a:t>
            </a:r>
          </a:p>
        </p:txBody>
      </p:sp>
      <p:sp>
        <p:nvSpPr>
          <p:cNvPr id="24" name="Rectangle 23"/>
          <p:cNvSpPr/>
          <p:nvPr/>
        </p:nvSpPr>
        <p:spPr>
          <a:xfrm>
            <a:off x="4800120" y="3059668"/>
            <a:ext cx="554960" cy="369332"/>
          </a:xfrm>
          <a:prstGeom prst="rect">
            <a:avLst/>
          </a:prstGeom>
        </p:spPr>
        <p:txBody>
          <a:bodyPr wrap="none">
            <a:spAutoFit/>
          </a:bodyPr>
          <a:lstStyle/>
          <a:p>
            <a:r>
              <a:rPr lang="en-GB" b="1" dirty="0">
                <a:solidFill>
                  <a:srgbClr val="87BD31"/>
                </a:solidFill>
              </a:rPr>
              <a:t>10p</a:t>
            </a:r>
          </a:p>
        </p:txBody>
      </p:sp>
      <p:sp>
        <p:nvSpPr>
          <p:cNvPr id="25" name="Rectangle 24"/>
          <p:cNvSpPr/>
          <p:nvPr/>
        </p:nvSpPr>
        <p:spPr>
          <a:xfrm>
            <a:off x="3232884" y="2950020"/>
            <a:ext cx="396262" cy="523220"/>
          </a:xfrm>
          <a:prstGeom prst="rect">
            <a:avLst/>
          </a:prstGeom>
        </p:spPr>
        <p:txBody>
          <a:bodyPr wrap="none">
            <a:spAutoFit/>
          </a:bodyPr>
          <a:lstStyle/>
          <a:p>
            <a:r>
              <a:rPr lang="en-GB" sz="2800" b="1" dirty="0">
                <a:solidFill>
                  <a:schemeClr val="accent2"/>
                </a:solidFill>
              </a:rPr>
              <a:t>+</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left)">
                                      <p:cBhvr>
                                        <p:cTn id="18" dur="500"/>
                                        <p:tgtEl>
                                          <p:spTgt spid="1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7" presetClass="emph" presetSubtype="2" fill="hold" nodeType="clickEffect">
                                  <p:stCondLst>
                                    <p:cond delay="0"/>
                                  </p:stCondLst>
                                  <p:childTnLst>
                                    <p:animClr clrSpc="rgb" dir="cw">
                                      <p:cBhvr>
                                        <p:cTn id="38" dur="2000" fill="hold"/>
                                        <p:tgtEl>
                                          <p:spTgt spid="13"/>
                                        </p:tgtEl>
                                        <p:attrNameLst>
                                          <p:attrName>stroke.color</p:attrName>
                                        </p:attrNameLst>
                                      </p:cBhvr>
                                      <p:to>
                                        <a:schemeClr val="accent2"/>
                                      </p:to>
                                    </p:animClr>
                                    <p:set>
                                      <p:cBhvr>
                                        <p:cTn id="39" dur="2000" fill="hold"/>
                                        <p:tgtEl>
                                          <p:spTgt spid="13"/>
                                        </p:tgtEl>
                                        <p:attrNameLst>
                                          <p:attrName>stroke.on</p:attrName>
                                        </p:attrNameLst>
                                      </p:cBhvr>
                                      <p:to>
                                        <p:strVal val="true"/>
                                      </p:to>
                                    </p:set>
                                  </p:childTnLst>
                                </p:cTn>
                              </p:par>
                              <p:par>
                                <p:cTn id="40" presetID="7" presetClass="emph" presetSubtype="2" fill="hold" nodeType="withEffect">
                                  <p:stCondLst>
                                    <p:cond delay="0"/>
                                  </p:stCondLst>
                                  <p:childTnLst>
                                    <p:animClr clrSpc="rgb" dir="cw">
                                      <p:cBhvr>
                                        <p:cTn id="41" dur="2000" fill="hold"/>
                                        <p:tgtEl>
                                          <p:spTgt spid="21"/>
                                        </p:tgtEl>
                                        <p:attrNameLst>
                                          <p:attrName>stroke.color</p:attrName>
                                        </p:attrNameLst>
                                      </p:cBhvr>
                                      <p:to>
                                        <a:schemeClr val="accent2"/>
                                      </p:to>
                                    </p:animClr>
                                    <p:set>
                                      <p:cBhvr>
                                        <p:cTn id="42" dur="2000" fill="hold"/>
                                        <p:tgtEl>
                                          <p:spTgt spid="21"/>
                                        </p:tgtEl>
                                        <p:attrNameLst>
                                          <p:attrName>stroke.on</p:attrName>
                                        </p:attrNameLst>
                                      </p:cBhvr>
                                      <p:to>
                                        <p:strVal val="true"/>
                                      </p:to>
                                    </p:set>
                                  </p:childTnLst>
                                </p:cTn>
                              </p:par>
                              <p:par>
                                <p:cTn id="43" presetID="10" presetClass="entr" presetSubtype="0"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8" grpId="0" animBg="1"/>
      <p:bldP spid="13" grpId="0" animBg="1"/>
      <p:bldP spid="20" grpId="0" animBg="1"/>
      <p:bldP spid="21" grpId="0" animBg="1"/>
      <p:bldP spid="15"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1976328"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152889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Give Change</a:t>
            </a:r>
          </a:p>
        </p:txBody>
      </p:sp>
      <p:cxnSp>
        <p:nvCxnSpPr>
          <p:cNvPr id="103" name="Straight Connector 102"/>
          <p:cNvCxnSpPr/>
          <p:nvPr/>
        </p:nvCxnSpPr>
        <p:spPr>
          <a:xfrm>
            <a:off x="197632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98302"/>
            <a:ext cx="7632700" cy="1049106"/>
          </a:xfrm>
          <a:prstGeom prst="rect">
            <a:avLst/>
          </a:prstGeom>
          <a:solidFill>
            <a:srgbClr val="6CBB84"/>
          </a:solidFill>
          <a:ln w="28575">
            <a:noFill/>
          </a:ln>
        </p:spPr>
        <p:txBody>
          <a:bodyPr wrap="square" lIns="108000" tIns="108000" rIns="108000" bIns="108000" rtlCol="0">
            <a:spAutoFit/>
          </a:bodyPr>
          <a:lstStyle/>
          <a:p>
            <a:r>
              <a:rPr lang="en-GB" dirty="0"/>
              <a:t>Abraham is working out the change he will receive from £5 if he buys a balloon for £2 and 80 pence. He uses a part-whole model to partition the £5 into £4 and 100 pence. Complete the calculations to find the change.</a:t>
            </a:r>
          </a:p>
        </p:txBody>
      </p:sp>
      <p:cxnSp>
        <p:nvCxnSpPr>
          <p:cNvPr id="6" name="Straight Connector 5"/>
          <p:cNvCxnSpPr/>
          <p:nvPr/>
        </p:nvCxnSpPr>
        <p:spPr>
          <a:xfrm flipH="1">
            <a:off x="5570290" y="3196206"/>
            <a:ext cx="805343" cy="18288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590864" y="3196206"/>
            <a:ext cx="971216" cy="197700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 name="Oval 1"/>
          <p:cNvSpPr/>
          <p:nvPr/>
        </p:nvSpPr>
        <p:spPr>
          <a:xfrm>
            <a:off x="5818570" y="2592198"/>
            <a:ext cx="1266737" cy="1266737"/>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£5</a:t>
            </a:r>
          </a:p>
        </p:txBody>
      </p:sp>
      <p:sp>
        <p:nvSpPr>
          <p:cNvPr id="26" name="Oval 25"/>
          <p:cNvSpPr/>
          <p:nvPr/>
        </p:nvSpPr>
        <p:spPr>
          <a:xfrm>
            <a:off x="4788122" y="4539842"/>
            <a:ext cx="1266737" cy="1266737"/>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endParaRPr>
          </a:p>
        </p:txBody>
      </p:sp>
      <p:sp>
        <p:nvSpPr>
          <p:cNvPr id="27" name="Oval 26"/>
          <p:cNvSpPr/>
          <p:nvPr/>
        </p:nvSpPr>
        <p:spPr>
          <a:xfrm>
            <a:off x="6928712" y="4539841"/>
            <a:ext cx="1266737" cy="1266737"/>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endParaRPr>
          </a:p>
        </p:txBody>
      </p:sp>
      <p:sp>
        <p:nvSpPr>
          <p:cNvPr id="17" name="Rectangle 16"/>
          <p:cNvSpPr/>
          <p:nvPr/>
        </p:nvSpPr>
        <p:spPr>
          <a:xfrm>
            <a:off x="801121" y="2670941"/>
            <a:ext cx="1257075" cy="369332"/>
          </a:xfrm>
          <a:prstGeom prst="rect">
            <a:avLst/>
          </a:prstGeom>
        </p:spPr>
        <p:txBody>
          <a:bodyPr wrap="none">
            <a:spAutoFit/>
          </a:bodyPr>
          <a:lstStyle/>
          <a:p>
            <a:r>
              <a:rPr lang="en-GB" dirty="0"/>
              <a:t>£4 − £2 = </a:t>
            </a:r>
          </a:p>
        </p:txBody>
      </p:sp>
      <p:sp>
        <p:nvSpPr>
          <p:cNvPr id="30" name="Rectangle 29"/>
          <p:cNvSpPr/>
          <p:nvPr/>
        </p:nvSpPr>
        <p:spPr>
          <a:xfrm>
            <a:off x="801121" y="3211226"/>
            <a:ext cx="1646605" cy="369332"/>
          </a:xfrm>
          <a:prstGeom prst="rect">
            <a:avLst/>
          </a:prstGeom>
        </p:spPr>
        <p:txBody>
          <a:bodyPr wrap="none">
            <a:spAutoFit/>
          </a:bodyPr>
          <a:lstStyle/>
          <a:p>
            <a:r>
              <a:rPr lang="en-GB" dirty="0"/>
              <a:t>100p − 80p = </a:t>
            </a:r>
          </a:p>
        </p:txBody>
      </p:sp>
      <p:sp>
        <p:nvSpPr>
          <p:cNvPr id="31" name="Rectangle 30"/>
          <p:cNvSpPr/>
          <p:nvPr/>
        </p:nvSpPr>
        <p:spPr>
          <a:xfrm>
            <a:off x="801121" y="3751511"/>
            <a:ext cx="4280339" cy="369332"/>
          </a:xfrm>
          <a:prstGeom prst="rect">
            <a:avLst/>
          </a:prstGeom>
        </p:spPr>
        <p:txBody>
          <a:bodyPr wrap="none">
            <a:spAutoFit/>
          </a:bodyPr>
          <a:lstStyle/>
          <a:p>
            <a:r>
              <a:rPr lang="en-GB" dirty="0"/>
              <a:t>Abraham receives                   change.</a:t>
            </a:r>
          </a:p>
        </p:txBody>
      </p:sp>
      <p:cxnSp>
        <p:nvCxnSpPr>
          <p:cNvPr id="22" name="Straight Connector 21"/>
          <p:cNvCxnSpPr/>
          <p:nvPr/>
        </p:nvCxnSpPr>
        <p:spPr>
          <a:xfrm>
            <a:off x="1922708" y="2952925"/>
            <a:ext cx="43954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2266195" y="3489121"/>
            <a:ext cx="43954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2733240" y="4050484"/>
            <a:ext cx="120958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a:xfrm>
            <a:off x="1922708" y="2670941"/>
            <a:ext cx="439544" cy="369332"/>
          </a:xfrm>
          <a:prstGeom prst="rect">
            <a:avLst/>
          </a:prstGeom>
        </p:spPr>
        <p:txBody>
          <a:bodyPr wrap="none">
            <a:spAutoFit/>
          </a:bodyPr>
          <a:lstStyle/>
          <a:p>
            <a:r>
              <a:rPr lang="en-GB" b="1" dirty="0">
                <a:solidFill>
                  <a:srgbClr val="87BD31"/>
                </a:solidFill>
              </a:rPr>
              <a:t>£2</a:t>
            </a:r>
          </a:p>
        </p:txBody>
      </p:sp>
      <p:sp>
        <p:nvSpPr>
          <p:cNvPr id="33" name="Rectangle 32"/>
          <p:cNvSpPr/>
          <p:nvPr/>
        </p:nvSpPr>
        <p:spPr>
          <a:xfrm>
            <a:off x="2240475" y="3201227"/>
            <a:ext cx="582211" cy="369332"/>
          </a:xfrm>
          <a:prstGeom prst="rect">
            <a:avLst/>
          </a:prstGeom>
        </p:spPr>
        <p:txBody>
          <a:bodyPr wrap="none">
            <a:spAutoFit/>
          </a:bodyPr>
          <a:lstStyle/>
          <a:p>
            <a:r>
              <a:rPr lang="en-GB" b="1" dirty="0">
                <a:solidFill>
                  <a:srgbClr val="87BD31"/>
                </a:solidFill>
              </a:rPr>
              <a:t>20p</a:t>
            </a:r>
          </a:p>
        </p:txBody>
      </p:sp>
      <p:sp>
        <p:nvSpPr>
          <p:cNvPr id="34" name="Rectangle 33"/>
          <p:cNvSpPr/>
          <p:nvPr/>
        </p:nvSpPr>
        <p:spPr>
          <a:xfrm>
            <a:off x="2674492" y="3751511"/>
            <a:ext cx="1369286" cy="369332"/>
          </a:xfrm>
          <a:prstGeom prst="rect">
            <a:avLst/>
          </a:prstGeom>
        </p:spPr>
        <p:txBody>
          <a:bodyPr wrap="none">
            <a:spAutoFit/>
          </a:bodyPr>
          <a:lstStyle/>
          <a:p>
            <a:r>
              <a:rPr lang="en-GB" b="1" dirty="0">
                <a:solidFill>
                  <a:srgbClr val="87BD31"/>
                </a:solidFill>
              </a:rPr>
              <a:t>£2 and 20p</a:t>
            </a:r>
          </a:p>
        </p:txBody>
      </p:sp>
      <p:pic>
        <p:nvPicPr>
          <p:cNvPr id="35" name="Picture 34"/>
          <p:cNvPicPr>
            <a:picLocks noChangeAspect="1"/>
          </p:cNvPicPr>
          <p:nvPr/>
        </p:nvPicPr>
        <p:blipFill rotWithShape="1">
          <a:blip r:embed="rId3" cstate="print">
            <a:extLst>
              <a:ext uri="{28A0092B-C50C-407E-A947-70E740481C1C}">
                <a14:useLocalDpi xmlns:a14="http://schemas.microsoft.com/office/drawing/2010/main" val="0"/>
              </a:ext>
            </a:extLst>
          </a:blip>
          <a:srcRect b="18247"/>
          <a:stretch/>
        </p:blipFill>
        <p:spPr>
          <a:xfrm flipH="1">
            <a:off x="20566" y="4310184"/>
            <a:ext cx="2818184" cy="2547816"/>
          </a:xfrm>
          <a:prstGeom prst="rect">
            <a:avLst/>
          </a:prstGeom>
        </p:spPr>
      </p:pic>
      <p:sp>
        <p:nvSpPr>
          <p:cNvPr id="36" name="Rectangle 35"/>
          <p:cNvSpPr/>
          <p:nvPr/>
        </p:nvSpPr>
        <p:spPr>
          <a:xfrm>
            <a:off x="5135908" y="4954127"/>
            <a:ext cx="530916" cy="461665"/>
          </a:xfrm>
          <a:prstGeom prst="rect">
            <a:avLst/>
          </a:prstGeom>
        </p:spPr>
        <p:txBody>
          <a:bodyPr wrap="none">
            <a:spAutoFit/>
          </a:bodyPr>
          <a:lstStyle/>
          <a:p>
            <a:pPr algn="ctr"/>
            <a:r>
              <a:rPr lang="en-GB" sz="2400" dirty="0"/>
              <a:t>£4</a:t>
            </a:r>
          </a:p>
        </p:txBody>
      </p:sp>
      <p:sp>
        <p:nvSpPr>
          <p:cNvPr id="39" name="Rectangle 38"/>
          <p:cNvSpPr/>
          <p:nvPr/>
        </p:nvSpPr>
        <p:spPr>
          <a:xfrm>
            <a:off x="7152716" y="4937237"/>
            <a:ext cx="851515" cy="461665"/>
          </a:xfrm>
          <a:prstGeom prst="rect">
            <a:avLst/>
          </a:prstGeom>
        </p:spPr>
        <p:txBody>
          <a:bodyPr wrap="none">
            <a:spAutoFit/>
          </a:bodyPr>
          <a:lstStyle/>
          <a:p>
            <a:pPr algn="ctr"/>
            <a:r>
              <a:rPr lang="en-GB" sz="2400" dirty="0"/>
              <a:t>100p</a:t>
            </a:r>
          </a:p>
        </p:txBody>
      </p:sp>
    </p:spTree>
    <p:extLst>
      <p:ext uri="{BB962C8B-B14F-4D97-AF65-F5344CB8AC3E}">
        <p14:creationId xmlns:p14="http://schemas.microsoft.com/office/powerpoint/2010/main" val="1450401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par>
                                <p:cTn id="19" presetID="10" presetClass="entr" presetSubtype="0" fill="hold" nodeType="with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500"/>
                                        <p:tgtEl>
                                          <p:spTgt spid="30"/>
                                        </p:tgtEl>
                                      </p:cBhvr>
                                    </p:animEffect>
                                  </p:childTnLst>
                                </p:cTn>
                              </p:par>
                              <p:par>
                                <p:cTn id="25" presetID="10" presetClass="entr" presetSubtype="0" fill="hold"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0" grpId="0"/>
      <p:bldP spid="31" grpId="0"/>
      <p:bldP spid="32" grpId="0"/>
      <p:bldP spid="33" grpId="0"/>
      <p:bldP spid="34" grpId="0"/>
      <p:bldP spid="36"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152889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Give Change</a:t>
            </a:r>
          </a:p>
        </p:txBody>
      </p:sp>
      <p:sp>
        <p:nvSpPr>
          <p:cNvPr id="10" name="Rectangle 9"/>
          <p:cNvSpPr/>
          <p:nvPr/>
        </p:nvSpPr>
        <p:spPr>
          <a:xfrm>
            <a:off x="1976328"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197632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298302"/>
            <a:ext cx="7632700" cy="1049106"/>
          </a:xfrm>
          <a:prstGeom prst="rect">
            <a:avLst/>
          </a:prstGeom>
          <a:solidFill>
            <a:srgbClr val="6CBB84"/>
          </a:solidFill>
          <a:ln w="28575">
            <a:noFill/>
          </a:ln>
        </p:spPr>
        <p:txBody>
          <a:bodyPr wrap="square" lIns="108000" tIns="108000" rIns="108000" bIns="108000" rtlCol="0">
            <a:spAutoFit/>
          </a:bodyPr>
          <a:lstStyle/>
          <a:p>
            <a:pPr algn="ctr"/>
            <a:r>
              <a:rPr lang="en-GB" dirty="0"/>
              <a:t>David bought a drink and paid with a £5 note.</a:t>
            </a:r>
          </a:p>
          <a:p>
            <a:pPr algn="ctr"/>
            <a:r>
              <a:rPr lang="en-GB" dirty="0"/>
              <a:t>He had fewer than 5 coins none of which were silver in his change. Which drink did he buy?</a:t>
            </a:r>
          </a:p>
        </p:txBody>
      </p:sp>
      <p:sp>
        <p:nvSpPr>
          <p:cNvPr id="7" name="TextBox 6"/>
          <p:cNvSpPr txBox="1"/>
          <p:nvPr/>
        </p:nvSpPr>
        <p:spPr>
          <a:xfrm>
            <a:off x="755650" y="4577094"/>
            <a:ext cx="7632700" cy="1603104"/>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t>David bought a milkshake. </a:t>
            </a:r>
          </a:p>
          <a:p>
            <a:pPr algn="ctr"/>
            <a:r>
              <a:rPr lang="en-GB" dirty="0"/>
              <a:t>£5 - £2 and 99p = £2 and 1p</a:t>
            </a:r>
          </a:p>
          <a:p>
            <a:pPr algn="ctr"/>
            <a:endParaRPr lang="en-GB" dirty="0"/>
          </a:p>
          <a:p>
            <a:pPr algn="ctr"/>
            <a:endParaRPr lang="en-GB" dirty="0"/>
          </a:p>
          <a:p>
            <a:pPr algn="ctr"/>
            <a:r>
              <a:rPr lang="en-GB" dirty="0"/>
              <a:t> </a:t>
            </a:r>
          </a:p>
        </p:txBody>
      </p:sp>
      <p:sp>
        <p:nvSpPr>
          <p:cNvPr id="5" name="Rectangle 4"/>
          <p:cNvSpPr/>
          <p:nvPr/>
        </p:nvSpPr>
        <p:spPr>
          <a:xfrm>
            <a:off x="1211877" y="2954622"/>
            <a:ext cx="1864500" cy="86406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8591" y="2538414"/>
            <a:ext cx="886573" cy="1537282"/>
          </a:xfrm>
          <a:prstGeom prst="rect">
            <a:avLst/>
          </a:prstGeom>
        </p:spPr>
      </p:pic>
      <p:sp>
        <p:nvSpPr>
          <p:cNvPr id="8" name="Rectangle 7"/>
          <p:cNvSpPr/>
          <p:nvPr/>
        </p:nvSpPr>
        <p:spPr>
          <a:xfrm>
            <a:off x="1693150" y="3063489"/>
            <a:ext cx="1345240" cy="646331"/>
          </a:xfrm>
          <a:prstGeom prst="rect">
            <a:avLst/>
          </a:prstGeom>
        </p:spPr>
        <p:txBody>
          <a:bodyPr wrap="none">
            <a:spAutoFit/>
          </a:bodyPr>
          <a:lstStyle/>
          <a:p>
            <a:r>
              <a:rPr lang="en-GB" dirty="0"/>
              <a:t>Cola</a:t>
            </a:r>
          </a:p>
          <a:p>
            <a:r>
              <a:rPr lang="en-GB" dirty="0"/>
              <a:t>£2 and 85p</a:t>
            </a:r>
          </a:p>
        </p:txBody>
      </p:sp>
      <p:sp>
        <p:nvSpPr>
          <p:cNvPr id="14" name="Rectangle 13"/>
          <p:cNvSpPr/>
          <p:nvPr/>
        </p:nvSpPr>
        <p:spPr>
          <a:xfrm>
            <a:off x="3964865" y="2875022"/>
            <a:ext cx="1864500" cy="86406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195604" y="2983889"/>
            <a:ext cx="1516762" cy="646331"/>
          </a:xfrm>
          <a:prstGeom prst="rect">
            <a:avLst/>
          </a:prstGeom>
        </p:spPr>
        <p:txBody>
          <a:bodyPr wrap="none">
            <a:spAutoFit/>
          </a:bodyPr>
          <a:lstStyle/>
          <a:p>
            <a:r>
              <a:rPr lang="en-GB" dirty="0"/>
              <a:t>Orange Juice</a:t>
            </a:r>
          </a:p>
          <a:p>
            <a:r>
              <a:rPr lang="en-GB" dirty="0"/>
              <a:t>£1 and 70p</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84725" y="2404034"/>
            <a:ext cx="901771" cy="1782072"/>
          </a:xfrm>
          <a:prstGeom prst="rect">
            <a:avLst/>
          </a:prstGeom>
        </p:spPr>
      </p:pic>
      <p:sp>
        <p:nvSpPr>
          <p:cNvPr id="16" name="Rectangle 15"/>
          <p:cNvSpPr/>
          <p:nvPr/>
        </p:nvSpPr>
        <p:spPr>
          <a:xfrm>
            <a:off x="6399071" y="2996967"/>
            <a:ext cx="1864500" cy="86406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6629810" y="3105834"/>
            <a:ext cx="1340432" cy="646331"/>
          </a:xfrm>
          <a:prstGeom prst="rect">
            <a:avLst/>
          </a:prstGeom>
        </p:spPr>
        <p:txBody>
          <a:bodyPr wrap="none">
            <a:spAutoFit/>
          </a:bodyPr>
          <a:lstStyle/>
          <a:p>
            <a:r>
              <a:rPr lang="en-GB" dirty="0"/>
              <a:t>Milkshake</a:t>
            </a:r>
          </a:p>
          <a:p>
            <a:r>
              <a:rPr lang="en-GB" dirty="0"/>
              <a:t>£2 and 99p</a:t>
            </a: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05679" y="2519538"/>
            <a:ext cx="954852" cy="1866550"/>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35948" y="5247014"/>
            <a:ext cx="808179" cy="782180"/>
          </a:xfrm>
          <a:prstGeom prst="rect">
            <a:avLst/>
          </a:prstGeom>
        </p:spPr>
      </p:pic>
      <p:pic>
        <p:nvPicPr>
          <p:cNvPr id="19" name="Picture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34190" y="5479000"/>
            <a:ext cx="547575" cy="546867"/>
          </a:xfrm>
          <a:prstGeom prst="rect">
            <a:avLst/>
          </a:prstGeom>
        </p:spPr>
      </p:pic>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81624" y="5378646"/>
            <a:ext cx="606867" cy="610728"/>
          </a:xfrm>
          <a:prstGeom prst="rect">
            <a:avLst/>
          </a:prstGeom>
        </p:spPr>
      </p:pic>
      <p:pic>
        <p:nvPicPr>
          <p:cNvPr id="21" name="Picture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908810" y="5378646"/>
            <a:ext cx="606867" cy="610728"/>
          </a:xfrm>
          <a:prstGeom prst="rect">
            <a:avLst/>
          </a:prstGeom>
        </p:spPr>
      </p:pic>
      <p:pic>
        <p:nvPicPr>
          <p:cNvPr id="22" name="Picture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29810" y="5408201"/>
            <a:ext cx="547575" cy="546867"/>
          </a:xfrm>
          <a:prstGeom prst="rect">
            <a:avLst/>
          </a:prstGeom>
        </p:spPr>
      </p:pic>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0"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par>
                                <p:cTn id="24" presetID="10" presetClass="entr" presetSubtype="0"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152889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Give Change</a:t>
            </a:r>
          </a:p>
        </p:txBody>
      </p:sp>
      <p:sp>
        <p:nvSpPr>
          <p:cNvPr id="10" name="Rectangle 9"/>
          <p:cNvSpPr/>
          <p:nvPr/>
        </p:nvSpPr>
        <p:spPr>
          <a:xfrm>
            <a:off x="1976328"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1976328"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298302"/>
            <a:ext cx="7632700" cy="1326105"/>
          </a:xfrm>
          <a:prstGeom prst="rect">
            <a:avLst/>
          </a:prstGeom>
          <a:solidFill>
            <a:srgbClr val="6CBB84"/>
          </a:solidFill>
          <a:ln w="28575">
            <a:noFill/>
          </a:ln>
        </p:spPr>
        <p:txBody>
          <a:bodyPr wrap="square" lIns="108000" tIns="108000" rIns="108000" bIns="108000" rtlCol="0">
            <a:spAutoFit/>
          </a:bodyPr>
          <a:lstStyle/>
          <a:p>
            <a:pPr algn="ctr"/>
            <a:r>
              <a:rPr lang="en-GB" dirty="0"/>
              <a:t>José spent £12 and 65p at the post office. </a:t>
            </a:r>
          </a:p>
          <a:p>
            <a:pPr algn="ctr"/>
            <a:r>
              <a:rPr lang="en-GB" dirty="0"/>
              <a:t>He paid with a £10 note and a £5 note. </a:t>
            </a:r>
          </a:p>
          <a:p>
            <a:pPr algn="ctr"/>
            <a:r>
              <a:rPr lang="en-GB" dirty="0"/>
              <a:t>Which part-whole model would you use to help calculate the change José needs? Explain your reasons. </a:t>
            </a:r>
          </a:p>
        </p:txBody>
      </p:sp>
      <p:sp>
        <p:nvSpPr>
          <p:cNvPr id="7" name="TextBox 6"/>
          <p:cNvSpPr txBox="1"/>
          <p:nvPr/>
        </p:nvSpPr>
        <p:spPr>
          <a:xfrm>
            <a:off x="755650" y="5043719"/>
            <a:ext cx="7632700" cy="1049106"/>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t>Model B allows you to calculate the change more easily by calculating £14 - £12 and 100p – 65p.</a:t>
            </a:r>
          </a:p>
          <a:p>
            <a:pPr algn="ctr"/>
            <a:r>
              <a:rPr lang="en-GB" dirty="0"/>
              <a:t>£14 - £12 = £2 and 100p – 65p = 35p so José needs £2 and 35p change.</a:t>
            </a:r>
          </a:p>
        </p:txBody>
      </p:sp>
      <p:grpSp>
        <p:nvGrpSpPr>
          <p:cNvPr id="13" name="Group 12"/>
          <p:cNvGrpSpPr/>
          <p:nvPr/>
        </p:nvGrpSpPr>
        <p:grpSpPr>
          <a:xfrm>
            <a:off x="1791033" y="2835647"/>
            <a:ext cx="2110825" cy="1997030"/>
            <a:chOff x="1086358" y="2835647"/>
            <a:chExt cx="2110825" cy="1997030"/>
          </a:xfrm>
        </p:grpSpPr>
        <p:cxnSp>
          <p:nvCxnSpPr>
            <p:cNvPr id="23" name="Straight Connector 22"/>
            <p:cNvCxnSpPr/>
            <p:nvPr/>
          </p:nvCxnSpPr>
          <p:spPr>
            <a:xfrm flipH="1">
              <a:off x="1623185" y="3210905"/>
              <a:ext cx="500344" cy="11361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2257248" y="3210905"/>
              <a:ext cx="603397" cy="122827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Oval 24"/>
            <p:cNvSpPr/>
            <p:nvPr/>
          </p:nvSpPr>
          <p:spPr>
            <a:xfrm>
              <a:off x="1777436" y="2835647"/>
              <a:ext cx="786999" cy="78699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£15</a:t>
              </a:r>
            </a:p>
          </p:txBody>
        </p:sp>
        <p:sp>
          <p:nvSpPr>
            <p:cNvPr id="26" name="Oval 25"/>
            <p:cNvSpPr/>
            <p:nvPr/>
          </p:nvSpPr>
          <p:spPr>
            <a:xfrm>
              <a:off x="1086358" y="4045678"/>
              <a:ext cx="786999" cy="78699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£10</a:t>
              </a:r>
            </a:p>
          </p:txBody>
        </p:sp>
        <p:sp>
          <p:nvSpPr>
            <p:cNvPr id="27" name="Oval 26"/>
            <p:cNvSpPr/>
            <p:nvPr/>
          </p:nvSpPr>
          <p:spPr>
            <a:xfrm>
              <a:off x="2410184" y="4045480"/>
              <a:ext cx="786999" cy="78699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£5</a:t>
              </a:r>
            </a:p>
          </p:txBody>
        </p:sp>
      </p:grpSp>
      <p:grpSp>
        <p:nvGrpSpPr>
          <p:cNvPr id="29" name="Group 28"/>
          <p:cNvGrpSpPr/>
          <p:nvPr/>
        </p:nvGrpSpPr>
        <p:grpSpPr>
          <a:xfrm>
            <a:off x="5181583" y="2835449"/>
            <a:ext cx="2110825" cy="1997030"/>
            <a:chOff x="1086358" y="2835647"/>
            <a:chExt cx="2110825" cy="1997030"/>
          </a:xfrm>
        </p:grpSpPr>
        <p:cxnSp>
          <p:nvCxnSpPr>
            <p:cNvPr id="30" name="Straight Connector 29"/>
            <p:cNvCxnSpPr/>
            <p:nvPr/>
          </p:nvCxnSpPr>
          <p:spPr>
            <a:xfrm flipH="1">
              <a:off x="1623185" y="3210905"/>
              <a:ext cx="500344" cy="11361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2257248" y="3210905"/>
              <a:ext cx="603397" cy="122827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Oval 31"/>
            <p:cNvSpPr/>
            <p:nvPr/>
          </p:nvSpPr>
          <p:spPr>
            <a:xfrm>
              <a:off x="1777436" y="2835647"/>
              <a:ext cx="786999" cy="78699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£15</a:t>
              </a:r>
            </a:p>
          </p:txBody>
        </p:sp>
        <p:sp>
          <p:nvSpPr>
            <p:cNvPr id="33" name="Oval 32"/>
            <p:cNvSpPr/>
            <p:nvPr/>
          </p:nvSpPr>
          <p:spPr>
            <a:xfrm>
              <a:off x="1086358" y="4045678"/>
              <a:ext cx="786999" cy="78699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£14</a:t>
              </a:r>
            </a:p>
          </p:txBody>
        </p:sp>
        <p:sp>
          <p:nvSpPr>
            <p:cNvPr id="34" name="Oval 33"/>
            <p:cNvSpPr/>
            <p:nvPr/>
          </p:nvSpPr>
          <p:spPr>
            <a:xfrm>
              <a:off x="2410184" y="4045480"/>
              <a:ext cx="786999" cy="78699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dirty="0">
                  <a:solidFill>
                    <a:schemeClr val="tx1"/>
                  </a:solidFill>
                </a:rPr>
                <a:t>100p</a:t>
              </a:r>
            </a:p>
          </p:txBody>
        </p:sp>
      </p:grpSp>
      <p:sp>
        <p:nvSpPr>
          <p:cNvPr id="2" name="Rectangle 1"/>
          <p:cNvSpPr/>
          <p:nvPr/>
        </p:nvSpPr>
        <p:spPr>
          <a:xfrm>
            <a:off x="1710200" y="3228347"/>
            <a:ext cx="386644" cy="461665"/>
          </a:xfrm>
          <a:prstGeom prst="rect">
            <a:avLst/>
          </a:prstGeom>
        </p:spPr>
        <p:txBody>
          <a:bodyPr wrap="none">
            <a:spAutoFit/>
          </a:bodyPr>
          <a:lstStyle/>
          <a:p>
            <a:r>
              <a:rPr lang="en-GB" sz="2400" b="1" dirty="0"/>
              <a:t>A</a:t>
            </a:r>
          </a:p>
        </p:txBody>
      </p:sp>
      <p:sp>
        <p:nvSpPr>
          <p:cNvPr id="21" name="Rectangle 20"/>
          <p:cNvSpPr/>
          <p:nvPr/>
        </p:nvSpPr>
        <p:spPr>
          <a:xfrm>
            <a:off x="5104144" y="3228347"/>
            <a:ext cx="386644" cy="461665"/>
          </a:xfrm>
          <a:prstGeom prst="rect">
            <a:avLst/>
          </a:prstGeom>
        </p:spPr>
        <p:txBody>
          <a:bodyPr wrap="none">
            <a:spAutoFit/>
          </a:bodyPr>
          <a:lstStyle/>
          <a:p>
            <a:r>
              <a:rPr lang="en-GB" sz="2400" b="1" dirty="0"/>
              <a:t>B</a:t>
            </a:r>
          </a:p>
        </p:txBody>
      </p:sp>
    </p:spTree>
    <p:extLst>
      <p:ext uri="{BB962C8B-B14F-4D97-AF65-F5344CB8AC3E}">
        <p14:creationId xmlns:p14="http://schemas.microsoft.com/office/powerpoint/2010/main" val="366039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152889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Give Change</a:t>
            </a:r>
          </a:p>
        </p:txBody>
      </p:sp>
      <p:sp>
        <p:nvSpPr>
          <p:cNvPr id="75" name="Rectangle 74"/>
          <p:cNvSpPr/>
          <p:nvPr/>
        </p:nvSpPr>
        <p:spPr>
          <a:xfrm>
            <a:off x="1976328"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1976328"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4154811"/>
            <a:ext cx="7632700" cy="495108"/>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He needs 60p change. There are many ways to make this, for example: </a:t>
            </a:r>
          </a:p>
        </p:txBody>
      </p:sp>
      <p:sp>
        <p:nvSpPr>
          <p:cNvPr id="7" name="TextBox 6"/>
          <p:cNvSpPr txBox="1"/>
          <p:nvPr/>
        </p:nvSpPr>
        <p:spPr>
          <a:xfrm>
            <a:off x="755650" y="1298302"/>
            <a:ext cx="7632700" cy="495108"/>
          </a:xfrm>
          <a:prstGeom prst="rect">
            <a:avLst/>
          </a:prstGeom>
          <a:solidFill>
            <a:srgbClr val="6CBB84"/>
          </a:solidFill>
          <a:ln w="28575">
            <a:noFill/>
          </a:ln>
        </p:spPr>
        <p:txBody>
          <a:bodyPr wrap="square" lIns="108000" tIns="108000" rIns="108000" bIns="108000" rtlCol="0">
            <a:spAutoFit/>
          </a:bodyPr>
          <a:lstStyle/>
          <a:p>
            <a:pPr algn="ctr"/>
            <a:r>
              <a:rPr lang="en-GB" dirty="0"/>
              <a:t>Alexa is selling gift sets containing two items.</a:t>
            </a:r>
          </a:p>
        </p:txBody>
      </p:sp>
      <p:sp>
        <p:nvSpPr>
          <p:cNvPr id="10" name="TextBox 9"/>
          <p:cNvSpPr txBox="1"/>
          <p:nvPr/>
        </p:nvSpPr>
        <p:spPr>
          <a:xfrm>
            <a:off x="755650" y="3017360"/>
            <a:ext cx="7632700" cy="1049106"/>
          </a:xfrm>
          <a:prstGeom prst="rect">
            <a:avLst/>
          </a:prstGeom>
          <a:solidFill>
            <a:srgbClr val="6CBB84"/>
          </a:solidFill>
          <a:ln w="28575">
            <a:noFill/>
          </a:ln>
        </p:spPr>
        <p:txBody>
          <a:bodyPr wrap="square" lIns="108000" tIns="108000" rIns="108000" bIns="108000" rtlCol="0">
            <a:spAutoFit/>
          </a:bodyPr>
          <a:lstStyle/>
          <a:p>
            <a:pPr algn="ctr"/>
            <a:r>
              <a:rPr lang="en-GB" dirty="0"/>
              <a:t>Jordan buys a pen and a notebook. He pays with two £1 coins. How much change does he need?</a:t>
            </a:r>
          </a:p>
          <a:p>
            <a:pPr algn="ctr"/>
            <a:r>
              <a:rPr lang="en-GB" dirty="0"/>
              <a:t>What coins could Alexa give him? Find three possibilities</a:t>
            </a:r>
          </a:p>
        </p:txBody>
      </p:sp>
      <p:sp>
        <p:nvSpPr>
          <p:cNvPr id="2" name="Rectangle 1"/>
          <p:cNvSpPr/>
          <p:nvPr/>
        </p:nvSpPr>
        <p:spPr>
          <a:xfrm>
            <a:off x="755650" y="4738264"/>
            <a:ext cx="2481967" cy="1354561"/>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331017" y="4738264"/>
            <a:ext cx="2481967" cy="1354561"/>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906383" y="4738264"/>
            <a:ext cx="2481967" cy="1354561"/>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789" y="5042490"/>
            <a:ext cx="752992" cy="746108"/>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89873" y="5084034"/>
            <a:ext cx="664197" cy="663020"/>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76709" y="4821656"/>
            <a:ext cx="597970" cy="593888"/>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8078" y="5278990"/>
            <a:ext cx="597970" cy="593888"/>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90531" y="4993472"/>
            <a:ext cx="597970" cy="593888"/>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42289" y="4892403"/>
            <a:ext cx="597970" cy="593888"/>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88641" y="5392141"/>
            <a:ext cx="597970" cy="59388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07196" y="4857837"/>
            <a:ext cx="664197" cy="663020"/>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8096" y="1998939"/>
            <a:ext cx="1042937" cy="611182"/>
          </a:xfrm>
          <a:prstGeom prst="rect">
            <a:avLst/>
          </a:prstGeom>
        </p:spPr>
      </p:pic>
      <p:sp>
        <p:nvSpPr>
          <p:cNvPr id="21" name="Rectangle 20"/>
          <p:cNvSpPr/>
          <p:nvPr/>
        </p:nvSpPr>
        <p:spPr>
          <a:xfrm>
            <a:off x="1498451" y="2343801"/>
            <a:ext cx="526106" cy="369332"/>
          </a:xfrm>
          <a:prstGeom prst="rect">
            <a:avLst/>
          </a:prstGeom>
        </p:spPr>
        <p:txBody>
          <a:bodyPr wrap="none">
            <a:spAutoFit/>
          </a:bodyPr>
          <a:lstStyle/>
          <a:p>
            <a:r>
              <a:rPr lang="en-GB" b="1" dirty="0">
                <a:latin typeface="Kalam" panose="02000000000000000000" pitchFamily="2" charset="0"/>
                <a:cs typeface="Kalam" panose="02000000000000000000" pitchFamily="2" charset="0"/>
              </a:rPr>
              <a:t>30p</a:t>
            </a:r>
          </a:p>
        </p:txBody>
      </p:sp>
      <p:pic>
        <p:nvPicPr>
          <p:cNvPr id="22" name="Picture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27780" y="1874186"/>
            <a:ext cx="1006473" cy="765175"/>
          </a:xfrm>
          <a:prstGeom prst="rect">
            <a:avLst/>
          </a:prstGeom>
        </p:spPr>
      </p:pic>
      <p:sp>
        <p:nvSpPr>
          <p:cNvPr id="25" name="Rectangle 24"/>
          <p:cNvSpPr/>
          <p:nvPr/>
        </p:nvSpPr>
        <p:spPr>
          <a:xfrm>
            <a:off x="2702233" y="2567252"/>
            <a:ext cx="1192955" cy="369332"/>
          </a:xfrm>
          <a:prstGeom prst="rect">
            <a:avLst/>
          </a:prstGeom>
        </p:spPr>
        <p:txBody>
          <a:bodyPr wrap="none">
            <a:spAutoFit/>
          </a:bodyPr>
          <a:lstStyle/>
          <a:p>
            <a:r>
              <a:rPr lang="en-GB" b="1" dirty="0">
                <a:latin typeface="Kalam" panose="02000000000000000000" pitchFamily="2" charset="0"/>
                <a:cs typeface="Kalam" panose="02000000000000000000" pitchFamily="2" charset="0"/>
              </a:rPr>
              <a:t>£1 and 10p</a:t>
            </a:r>
          </a:p>
        </p:txBody>
      </p:sp>
      <p:pic>
        <p:nvPicPr>
          <p:cNvPr id="23" name="Picture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31935" y="1914821"/>
            <a:ext cx="904432" cy="898919"/>
          </a:xfrm>
          <a:prstGeom prst="rect">
            <a:avLst/>
          </a:prstGeom>
        </p:spPr>
      </p:pic>
      <p:sp>
        <p:nvSpPr>
          <p:cNvPr id="27" name="Rectangle 26"/>
          <p:cNvSpPr/>
          <p:nvPr/>
        </p:nvSpPr>
        <p:spPr>
          <a:xfrm>
            <a:off x="5248406" y="2488581"/>
            <a:ext cx="564578" cy="369332"/>
          </a:xfrm>
          <a:prstGeom prst="rect">
            <a:avLst/>
          </a:prstGeom>
        </p:spPr>
        <p:txBody>
          <a:bodyPr wrap="none">
            <a:spAutoFit/>
          </a:bodyPr>
          <a:lstStyle/>
          <a:p>
            <a:r>
              <a:rPr lang="en-GB" b="1" dirty="0">
                <a:latin typeface="Kalam" panose="02000000000000000000" pitchFamily="2" charset="0"/>
                <a:cs typeface="Kalam" panose="02000000000000000000" pitchFamily="2" charset="0"/>
              </a:rPr>
              <a:t>55p</a:t>
            </a:r>
          </a:p>
        </p:txBody>
      </p:sp>
      <p:pic>
        <p:nvPicPr>
          <p:cNvPr id="24" name="Picture 2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29455" y="1881755"/>
            <a:ext cx="583701" cy="1055982"/>
          </a:xfrm>
          <a:prstGeom prst="rect">
            <a:avLst/>
          </a:prstGeom>
        </p:spPr>
      </p:pic>
      <p:sp>
        <p:nvSpPr>
          <p:cNvPr id="29" name="Rectangle 28"/>
          <p:cNvSpPr/>
          <p:nvPr/>
        </p:nvSpPr>
        <p:spPr>
          <a:xfrm>
            <a:off x="6991206" y="2291630"/>
            <a:ext cx="554960" cy="369332"/>
          </a:xfrm>
          <a:prstGeom prst="rect">
            <a:avLst/>
          </a:prstGeom>
        </p:spPr>
        <p:txBody>
          <a:bodyPr wrap="none">
            <a:spAutoFit/>
          </a:bodyPr>
          <a:lstStyle/>
          <a:p>
            <a:r>
              <a:rPr lang="en-GB" b="1" dirty="0">
                <a:latin typeface="Kalam" panose="02000000000000000000" pitchFamily="2" charset="0"/>
                <a:cs typeface="Kalam" panose="02000000000000000000" pitchFamily="2" charset="0"/>
              </a:rPr>
              <a:t>49p</a:t>
            </a:r>
          </a:p>
        </p:txBody>
      </p:sp>
      <p:pic>
        <p:nvPicPr>
          <p:cNvPr id="30" name="Picture 2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79518" y="4852696"/>
            <a:ext cx="461807" cy="462676"/>
          </a:xfrm>
          <a:prstGeom prst="rect">
            <a:avLst/>
          </a:prstGeom>
        </p:spPr>
      </p:pic>
      <p:pic>
        <p:nvPicPr>
          <p:cNvPr id="31" name="Picture 3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326806" y="5515716"/>
            <a:ext cx="461807" cy="462676"/>
          </a:xfrm>
          <a:prstGeom prst="rect">
            <a:avLst/>
          </a:prstGeom>
        </p:spPr>
      </p:pic>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10" presetClass="entr" presetSubtype="0"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par>
                                <p:cTn id="38" presetID="10" presetClass="entr" presetSubtype="0"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par>
                                <p:cTn id="44" presetID="10" presetClass="entr" presetSubtype="0"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par>
                                <p:cTn id="47" presetID="10" presetClass="entr" presetSubtype="0" fill="hold"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par>
                                <p:cTn id="50" presetID="10" presetClass="entr" presetSubtype="0"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152889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Give Change</a:t>
            </a:r>
          </a:p>
        </p:txBody>
      </p:sp>
      <p:sp>
        <p:nvSpPr>
          <p:cNvPr id="75" name="Rectangle 74"/>
          <p:cNvSpPr/>
          <p:nvPr/>
        </p:nvSpPr>
        <p:spPr>
          <a:xfrm>
            <a:off x="1976328"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1976328"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5199017"/>
            <a:ext cx="7632700" cy="772107"/>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Benji could have bought a pen and some stickers costing 79p or a notebook and stickers costing £1 and 59p.</a:t>
            </a:r>
          </a:p>
        </p:txBody>
      </p:sp>
      <p:sp>
        <p:nvSpPr>
          <p:cNvPr id="7" name="TextBox 6"/>
          <p:cNvSpPr txBox="1"/>
          <p:nvPr/>
        </p:nvSpPr>
        <p:spPr>
          <a:xfrm>
            <a:off x="755650" y="1298302"/>
            <a:ext cx="7632700" cy="495108"/>
          </a:xfrm>
          <a:prstGeom prst="rect">
            <a:avLst/>
          </a:prstGeom>
          <a:solidFill>
            <a:srgbClr val="6CBB84"/>
          </a:solidFill>
          <a:ln w="28575">
            <a:noFill/>
          </a:ln>
        </p:spPr>
        <p:txBody>
          <a:bodyPr wrap="square" lIns="108000" tIns="108000" rIns="108000" bIns="108000" rtlCol="0">
            <a:spAutoFit/>
          </a:bodyPr>
          <a:lstStyle/>
          <a:p>
            <a:pPr algn="ctr"/>
            <a:r>
              <a:rPr lang="en-GB" dirty="0"/>
              <a:t>Alexa is selling gift sets containing two items.</a:t>
            </a:r>
          </a:p>
        </p:txBody>
      </p:sp>
      <p:sp>
        <p:nvSpPr>
          <p:cNvPr id="10" name="TextBox 9"/>
          <p:cNvSpPr txBox="1"/>
          <p:nvPr/>
        </p:nvSpPr>
        <p:spPr>
          <a:xfrm>
            <a:off x="755650" y="3303187"/>
            <a:ext cx="7632700" cy="772107"/>
          </a:xfrm>
          <a:prstGeom prst="rect">
            <a:avLst/>
          </a:prstGeom>
          <a:solidFill>
            <a:srgbClr val="6CBB84"/>
          </a:solidFill>
          <a:ln w="28575">
            <a:noFill/>
          </a:ln>
        </p:spPr>
        <p:txBody>
          <a:bodyPr wrap="square" lIns="108000" tIns="108000" rIns="108000" bIns="108000" rtlCol="0">
            <a:spAutoFit/>
          </a:bodyPr>
          <a:lstStyle/>
          <a:p>
            <a:pPr algn="ctr"/>
            <a:r>
              <a:rPr lang="en-GB" dirty="0"/>
              <a:t>Alexa has these coins to give Benji as change for the items he bought.</a:t>
            </a:r>
          </a:p>
          <a:p>
            <a:pPr algn="ctr"/>
            <a:r>
              <a:rPr lang="en-GB" dirty="0"/>
              <a:t>What could Benji have bought?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8096" y="2182516"/>
            <a:ext cx="1042937" cy="611182"/>
          </a:xfrm>
          <a:prstGeom prst="rect">
            <a:avLst/>
          </a:prstGeom>
        </p:spPr>
      </p:pic>
      <p:sp>
        <p:nvSpPr>
          <p:cNvPr id="21" name="Rectangle 20"/>
          <p:cNvSpPr/>
          <p:nvPr/>
        </p:nvSpPr>
        <p:spPr>
          <a:xfrm>
            <a:off x="1498451" y="2527378"/>
            <a:ext cx="526106" cy="369332"/>
          </a:xfrm>
          <a:prstGeom prst="rect">
            <a:avLst/>
          </a:prstGeom>
        </p:spPr>
        <p:txBody>
          <a:bodyPr wrap="none">
            <a:spAutoFit/>
          </a:bodyPr>
          <a:lstStyle/>
          <a:p>
            <a:r>
              <a:rPr lang="en-GB" b="1" dirty="0">
                <a:latin typeface="Kalam" panose="02000000000000000000" pitchFamily="2" charset="0"/>
                <a:cs typeface="Kalam" panose="02000000000000000000" pitchFamily="2" charset="0"/>
              </a:rPr>
              <a:t>30p</a:t>
            </a:r>
          </a:p>
        </p:txBody>
      </p:sp>
      <p:pic>
        <p:nvPicPr>
          <p:cNvPr id="22" name="Picture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7780" y="2057763"/>
            <a:ext cx="1006473" cy="765175"/>
          </a:xfrm>
          <a:prstGeom prst="rect">
            <a:avLst/>
          </a:prstGeom>
        </p:spPr>
      </p:pic>
      <p:sp>
        <p:nvSpPr>
          <p:cNvPr id="25" name="Rectangle 24"/>
          <p:cNvSpPr/>
          <p:nvPr/>
        </p:nvSpPr>
        <p:spPr>
          <a:xfrm>
            <a:off x="2702233" y="2750829"/>
            <a:ext cx="1192955" cy="369332"/>
          </a:xfrm>
          <a:prstGeom prst="rect">
            <a:avLst/>
          </a:prstGeom>
        </p:spPr>
        <p:txBody>
          <a:bodyPr wrap="none">
            <a:spAutoFit/>
          </a:bodyPr>
          <a:lstStyle/>
          <a:p>
            <a:r>
              <a:rPr lang="en-GB" b="1" dirty="0">
                <a:latin typeface="Kalam" panose="02000000000000000000" pitchFamily="2" charset="0"/>
                <a:cs typeface="Kalam" panose="02000000000000000000" pitchFamily="2" charset="0"/>
              </a:rPr>
              <a:t>£1 and 10p</a:t>
            </a:r>
          </a:p>
        </p:txBody>
      </p:sp>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31935" y="2098398"/>
            <a:ext cx="904432" cy="898919"/>
          </a:xfrm>
          <a:prstGeom prst="rect">
            <a:avLst/>
          </a:prstGeom>
        </p:spPr>
      </p:pic>
      <p:sp>
        <p:nvSpPr>
          <p:cNvPr id="27" name="Rectangle 26"/>
          <p:cNvSpPr/>
          <p:nvPr/>
        </p:nvSpPr>
        <p:spPr>
          <a:xfrm>
            <a:off x="5248406" y="2672158"/>
            <a:ext cx="564578" cy="369332"/>
          </a:xfrm>
          <a:prstGeom prst="rect">
            <a:avLst/>
          </a:prstGeom>
        </p:spPr>
        <p:txBody>
          <a:bodyPr wrap="none">
            <a:spAutoFit/>
          </a:bodyPr>
          <a:lstStyle/>
          <a:p>
            <a:r>
              <a:rPr lang="en-GB" b="1" dirty="0">
                <a:latin typeface="Kalam" panose="02000000000000000000" pitchFamily="2" charset="0"/>
                <a:cs typeface="Kalam" panose="02000000000000000000" pitchFamily="2" charset="0"/>
              </a:rPr>
              <a:t>55p</a:t>
            </a:r>
          </a:p>
        </p:txBody>
      </p:sp>
      <p:pic>
        <p:nvPicPr>
          <p:cNvPr id="24" name="Picture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29455" y="2065332"/>
            <a:ext cx="583701" cy="1055982"/>
          </a:xfrm>
          <a:prstGeom prst="rect">
            <a:avLst/>
          </a:prstGeom>
        </p:spPr>
      </p:pic>
      <p:sp>
        <p:nvSpPr>
          <p:cNvPr id="29" name="Rectangle 28"/>
          <p:cNvSpPr/>
          <p:nvPr/>
        </p:nvSpPr>
        <p:spPr>
          <a:xfrm>
            <a:off x="6991206" y="2475207"/>
            <a:ext cx="554960" cy="369332"/>
          </a:xfrm>
          <a:prstGeom prst="rect">
            <a:avLst/>
          </a:prstGeom>
        </p:spPr>
        <p:txBody>
          <a:bodyPr wrap="none">
            <a:spAutoFit/>
          </a:bodyPr>
          <a:lstStyle/>
          <a:p>
            <a:r>
              <a:rPr lang="en-GB" b="1" dirty="0">
                <a:latin typeface="Kalam" panose="02000000000000000000" pitchFamily="2" charset="0"/>
                <a:cs typeface="Kalam" panose="02000000000000000000" pitchFamily="2" charset="0"/>
              </a:rPr>
              <a:t>49p</a:t>
            </a:r>
          </a:p>
        </p:txBody>
      </p:sp>
      <p:pic>
        <p:nvPicPr>
          <p:cNvPr id="32" name="Picture 3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06316" y="4257167"/>
            <a:ext cx="664197" cy="663020"/>
          </a:xfrm>
          <a:prstGeom prst="rect">
            <a:avLst/>
          </a:prstGeom>
        </p:spPr>
      </p:pic>
      <p:pic>
        <p:nvPicPr>
          <p:cNvPr id="33" name="Picture 3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97590" y="4315243"/>
            <a:ext cx="547575" cy="546867"/>
          </a:xfrm>
          <a:prstGeom prst="rect">
            <a:avLst/>
          </a:prstGeom>
        </p:spPr>
      </p:pic>
    </p:spTree>
    <p:extLst>
      <p:ext uri="{BB962C8B-B14F-4D97-AF65-F5344CB8AC3E}">
        <p14:creationId xmlns:p14="http://schemas.microsoft.com/office/powerpoint/2010/main" val="299228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152889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Give Change</a:t>
            </a:r>
          </a:p>
        </p:txBody>
      </p:sp>
      <p:sp>
        <p:nvSpPr>
          <p:cNvPr id="75" name="Rectangle 74"/>
          <p:cNvSpPr/>
          <p:nvPr/>
        </p:nvSpPr>
        <p:spPr>
          <a:xfrm>
            <a:off x="1976328"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1976328"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4250215"/>
            <a:ext cx="7632700" cy="1880103"/>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t>The hot chocolate must cost 75p.</a:t>
            </a:r>
          </a:p>
          <a:p>
            <a:pPr algn="ctr"/>
            <a:r>
              <a:rPr lang="en-GB" dirty="0"/>
              <a:t>The total cost of the tea and the coffee must equal £1 and 70p.</a:t>
            </a:r>
          </a:p>
          <a:p>
            <a:pPr algn="ctr"/>
            <a:r>
              <a:rPr lang="en-GB" dirty="0"/>
              <a:t>There are many possible answers, for example:</a:t>
            </a:r>
          </a:p>
          <a:p>
            <a:pPr algn="ctr"/>
            <a:endParaRPr lang="en-GB" dirty="0"/>
          </a:p>
          <a:p>
            <a:pPr algn="ctr"/>
            <a:endParaRPr lang="en-GB" dirty="0"/>
          </a:p>
          <a:p>
            <a:pPr algn="ctr"/>
            <a:r>
              <a:rPr lang="en-GB" dirty="0"/>
              <a:t> </a:t>
            </a:r>
          </a:p>
        </p:txBody>
      </p:sp>
      <p:sp>
        <p:nvSpPr>
          <p:cNvPr id="7" name="TextBox 6"/>
          <p:cNvSpPr txBox="1"/>
          <p:nvPr/>
        </p:nvSpPr>
        <p:spPr>
          <a:xfrm>
            <a:off x="755650" y="1298302"/>
            <a:ext cx="7632700" cy="772107"/>
          </a:xfrm>
          <a:prstGeom prst="rect">
            <a:avLst/>
          </a:prstGeom>
          <a:solidFill>
            <a:srgbClr val="6CBB84"/>
          </a:solidFill>
          <a:ln w="28575">
            <a:noFill/>
          </a:ln>
        </p:spPr>
        <p:txBody>
          <a:bodyPr wrap="square" lIns="108000" tIns="108000" rIns="108000" bIns="108000" rtlCol="0">
            <a:spAutoFit/>
          </a:bodyPr>
          <a:lstStyle/>
          <a:p>
            <a:pPr algn="ctr"/>
            <a:r>
              <a:rPr lang="en-GB" dirty="0"/>
              <a:t>The café serves three different hot drinks: coffee, tea or hot chocolate. </a:t>
            </a:r>
          </a:p>
          <a:p>
            <a:pPr algn="ctr"/>
            <a:r>
              <a:rPr lang="en-GB" dirty="0"/>
              <a:t>Each drink costs less than £1.</a:t>
            </a:r>
          </a:p>
        </p:txBody>
      </p:sp>
      <p:grpSp>
        <p:nvGrpSpPr>
          <p:cNvPr id="4" name="Group 3"/>
          <p:cNvGrpSpPr/>
          <p:nvPr/>
        </p:nvGrpSpPr>
        <p:grpSpPr>
          <a:xfrm>
            <a:off x="4996505" y="2190110"/>
            <a:ext cx="3391845" cy="1928181"/>
            <a:chOff x="4953081" y="2188927"/>
            <a:chExt cx="5342618" cy="3037148"/>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56819"/>
            <a:stretch/>
          </p:blipFill>
          <p:spPr>
            <a:xfrm>
              <a:off x="4953081" y="2188927"/>
              <a:ext cx="3561746" cy="2272986"/>
            </a:xfrm>
            <a:prstGeom prst="rect">
              <a:avLst/>
            </a:prstGeom>
          </p:spPr>
        </p:pic>
        <p:pic>
          <p:nvPicPr>
            <p:cNvPr id="20" name="Picture 19"/>
            <p:cNvPicPr>
              <a:picLocks noChangeAspect="1"/>
            </p:cNvPicPr>
            <p:nvPr/>
          </p:nvPicPr>
          <p:blipFill rotWithShape="1">
            <a:blip r:embed="rId4" cstate="print">
              <a:extLst>
                <a:ext uri="{28A0092B-C50C-407E-A947-70E740481C1C}">
                  <a14:useLocalDpi xmlns:a14="http://schemas.microsoft.com/office/drawing/2010/main" val="0"/>
                </a:ext>
              </a:extLst>
            </a:blip>
            <a:srcRect t="51968" b="-654"/>
            <a:stretch/>
          </p:blipFill>
          <p:spPr>
            <a:xfrm>
              <a:off x="6733954" y="2546039"/>
              <a:ext cx="3561745" cy="2562742"/>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67610" y="3231659"/>
              <a:ext cx="1791933" cy="1994416"/>
            </a:xfrm>
            <a:prstGeom prst="rect">
              <a:avLst/>
            </a:prstGeom>
          </p:spPr>
        </p:pic>
      </p:grpSp>
      <p:sp>
        <p:nvSpPr>
          <p:cNvPr id="11" name="Rectangle 10"/>
          <p:cNvSpPr/>
          <p:nvPr/>
        </p:nvSpPr>
        <p:spPr>
          <a:xfrm>
            <a:off x="811475" y="2163513"/>
            <a:ext cx="4185030" cy="2031325"/>
          </a:xfrm>
          <a:prstGeom prst="rect">
            <a:avLst/>
          </a:prstGeom>
        </p:spPr>
        <p:txBody>
          <a:bodyPr wrap="square">
            <a:spAutoFit/>
          </a:bodyPr>
          <a:lstStyle/>
          <a:p>
            <a:r>
              <a:rPr lang="en-GB" dirty="0"/>
              <a:t>Bryony pays for one of each drink with two £2 coins and gets £1 and 55p change.</a:t>
            </a:r>
          </a:p>
          <a:p>
            <a:r>
              <a:rPr lang="en-GB" dirty="0"/>
              <a:t>Michael buys a tea and a coffee using a £2 coin and gets 30p change.</a:t>
            </a:r>
          </a:p>
          <a:p>
            <a:r>
              <a:rPr lang="en-GB" b="1" dirty="0"/>
              <a:t>What could each drink cost? Find three possibilities.</a:t>
            </a:r>
          </a:p>
        </p:txBody>
      </p:sp>
      <p:sp>
        <p:nvSpPr>
          <p:cNvPr id="12" name="Rectangle 11"/>
          <p:cNvSpPr/>
          <p:nvPr/>
        </p:nvSpPr>
        <p:spPr>
          <a:xfrm>
            <a:off x="879632" y="5190210"/>
            <a:ext cx="2238113" cy="923330"/>
          </a:xfrm>
          <a:prstGeom prst="rect">
            <a:avLst/>
          </a:prstGeom>
        </p:spPr>
        <p:txBody>
          <a:bodyPr wrap="none">
            <a:spAutoFit/>
          </a:bodyPr>
          <a:lstStyle/>
          <a:p>
            <a:r>
              <a:rPr lang="en-GB" b="1" dirty="0"/>
              <a:t>Hot chocolate – 75p</a:t>
            </a:r>
          </a:p>
          <a:p>
            <a:r>
              <a:rPr lang="en-GB" b="1" dirty="0"/>
              <a:t>Tea – 90p</a:t>
            </a:r>
          </a:p>
          <a:p>
            <a:r>
              <a:rPr lang="en-GB" b="1" dirty="0"/>
              <a:t>Coffee – 80p</a:t>
            </a:r>
          </a:p>
        </p:txBody>
      </p:sp>
      <p:sp>
        <p:nvSpPr>
          <p:cNvPr id="26" name="Rectangle 25"/>
          <p:cNvSpPr/>
          <p:nvPr/>
        </p:nvSpPr>
        <p:spPr>
          <a:xfrm>
            <a:off x="3452943" y="5168836"/>
            <a:ext cx="2238113" cy="923330"/>
          </a:xfrm>
          <a:prstGeom prst="rect">
            <a:avLst/>
          </a:prstGeom>
        </p:spPr>
        <p:txBody>
          <a:bodyPr wrap="none">
            <a:spAutoFit/>
          </a:bodyPr>
          <a:lstStyle/>
          <a:p>
            <a:r>
              <a:rPr lang="en-GB" b="1" dirty="0"/>
              <a:t>Hot chocolate – 75p</a:t>
            </a:r>
          </a:p>
          <a:p>
            <a:r>
              <a:rPr lang="en-GB" b="1" dirty="0"/>
              <a:t>Tea – 74p</a:t>
            </a:r>
          </a:p>
          <a:p>
            <a:r>
              <a:rPr lang="en-GB" b="1" dirty="0"/>
              <a:t>Coffee – 96p</a:t>
            </a:r>
          </a:p>
        </p:txBody>
      </p:sp>
      <p:sp>
        <p:nvSpPr>
          <p:cNvPr id="28" name="Rectangle 27"/>
          <p:cNvSpPr/>
          <p:nvPr/>
        </p:nvSpPr>
        <p:spPr>
          <a:xfrm>
            <a:off x="5921904" y="5147462"/>
            <a:ext cx="2238113" cy="923330"/>
          </a:xfrm>
          <a:prstGeom prst="rect">
            <a:avLst/>
          </a:prstGeom>
        </p:spPr>
        <p:txBody>
          <a:bodyPr wrap="none">
            <a:spAutoFit/>
          </a:bodyPr>
          <a:lstStyle/>
          <a:p>
            <a:r>
              <a:rPr lang="en-GB" b="1" dirty="0"/>
              <a:t>Hot chocolate – 75p</a:t>
            </a:r>
          </a:p>
          <a:p>
            <a:r>
              <a:rPr lang="en-GB" b="1" dirty="0"/>
              <a:t>Tea – 82p</a:t>
            </a:r>
          </a:p>
          <a:p>
            <a:r>
              <a:rPr lang="en-GB" b="1" dirty="0"/>
              <a:t>Coffee – 88p</a:t>
            </a:r>
          </a:p>
        </p:txBody>
      </p:sp>
    </p:spTree>
    <p:extLst>
      <p:ext uri="{BB962C8B-B14F-4D97-AF65-F5344CB8AC3E}">
        <p14:creationId xmlns:p14="http://schemas.microsoft.com/office/powerpoint/2010/main" val="1356302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26"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6" name="Picture 15">
            <a:extLst>
              <a:ext uri="{FF2B5EF4-FFF2-40B4-BE49-F238E27FC236}">
                <a16:creationId xmlns:a16="http://schemas.microsoft.com/office/drawing/2014/main" xmlns=""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152889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Give Change</a:t>
            </a:r>
          </a:p>
        </p:txBody>
      </p:sp>
      <p:pic>
        <p:nvPicPr>
          <p:cNvPr id="14" name="Picture 13">
            <a:extLst>
              <a:ext uri="{FF2B5EF4-FFF2-40B4-BE49-F238E27FC236}">
                <a16:creationId xmlns:a16="http://schemas.microsoft.com/office/drawing/2014/main" xmlns="" id="{A410F3B9-A120-4B78-B8FC-DBBE2542D02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858" t="3950" r="4158" b="30036"/>
          <a:stretch/>
        </p:blipFill>
        <p:spPr>
          <a:xfrm rot="1569096">
            <a:off x="1039396" y="2291987"/>
            <a:ext cx="1550276" cy="1573754"/>
          </a:xfrm>
          <a:prstGeom prst="rect">
            <a:avLst/>
          </a:prstGeom>
          <a:effectLst>
            <a:outerShdw blurRad="63500" sx="102000" sy="102000" algn="ctr" rotWithShape="0">
              <a:prstClr val="black">
                <a:alpha val="20000"/>
              </a:prstClr>
            </a:outerShdw>
          </a:effectLst>
        </p:spPr>
      </p:pic>
      <p:pic>
        <p:nvPicPr>
          <p:cNvPr id="18" name="Picture 17">
            <a:extLst>
              <a:ext uri="{FF2B5EF4-FFF2-40B4-BE49-F238E27FC236}">
                <a16:creationId xmlns:a16="http://schemas.microsoft.com/office/drawing/2014/main" xmlns="" id="{A410F3B9-A120-4B78-B8FC-DBBE2542D02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838" t="3764" r="3862" b="25881"/>
          <a:stretch/>
        </p:blipFill>
        <p:spPr>
          <a:xfrm rot="1567357">
            <a:off x="2583590" y="3103246"/>
            <a:ext cx="1585150" cy="1709158"/>
          </a:xfrm>
          <a:prstGeom prst="rect">
            <a:avLst/>
          </a:prstGeom>
          <a:effectLst>
            <a:outerShdw blurRad="63500" sx="102000" sy="102000" algn="ctr" rotWithShape="0">
              <a:prstClr val="black">
                <a:alpha val="20000"/>
              </a:prstClr>
            </a:outerShdw>
          </a:effectLst>
        </p:spPr>
      </p:pic>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6" t="622" r="32362"/>
          <a:stretch/>
        </p:blipFill>
        <p:spPr>
          <a:xfrm>
            <a:off x="751919"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44</TotalTime>
  <Words>666</Words>
  <Application>Microsoft Office PowerPoint</Application>
  <PresentationFormat>On-screen Show (4:3)</PresentationFormat>
  <Paragraphs>109</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Tuffy-TTF</vt:lpstr>
      <vt:lpstr>Twinkl</vt:lpstr>
      <vt:lpstr>Calibri</vt:lpstr>
      <vt:lpstr>Kalam</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Nicola Clifton</cp:lastModifiedBy>
  <cp:revision>8</cp:revision>
  <dcterms:created xsi:type="dcterms:W3CDTF">2020-01-08T08:01:37Z</dcterms:created>
  <dcterms:modified xsi:type="dcterms:W3CDTF">2020-04-29T09:40:57Z</dcterms:modified>
</cp:coreProperties>
</file>