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3" r:id="rId6"/>
    <p:sldId id="266" r:id="rId7"/>
    <p:sldId id="269" r:id="rId8"/>
    <p:sldId id="273" r:id="rId9"/>
    <p:sldId id="27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>
        <p:scale>
          <a:sx n="81" d="100"/>
          <a:sy n="81" d="100"/>
        </p:scale>
        <p:origin x="-318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00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560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525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88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63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26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212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409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21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610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34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C33B8-F8D5-4A97-AFC4-ED45F7657CB8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Reminder 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 use the grid method to multiply 1-digit and 2-digit numbers</a:t>
            </a: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4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59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</a:t>
            </a:r>
            <a:endParaRPr lang="en-GB" sz="7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374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X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t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imes</a:t>
            </a:r>
          </a:p>
          <a:p>
            <a:pPr marL="0" indent="0" algn="ctr">
              <a:buNone/>
            </a:pP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by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l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ots of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e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qual groups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a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rray</a:t>
            </a:r>
          </a:p>
          <a:p>
            <a:pPr marL="0" indent="0" algn="ctr">
              <a:buNone/>
            </a:pPr>
            <a:endParaRPr lang="en-GB" sz="66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7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5910"/>
            <a:ext cx="10515600" cy="850006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Steps to success!</a:t>
            </a:r>
            <a:endParaRPr lang="en-GB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428" y="1126902"/>
            <a:ext cx="11397803" cy="5731098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1:</a:t>
            </a:r>
            <a:r>
              <a:rPr lang="en-GB" dirty="0">
                <a:latin typeface="Comic Sans MS" panose="030F0702030302020204" pitchFamily="66" charset="0"/>
              </a:rPr>
              <a:t> Partition the 2-digit </a:t>
            </a:r>
            <a:r>
              <a:rPr lang="en-GB" dirty="0" smtClean="0">
                <a:latin typeface="Comic Sans MS" panose="030F0702030302020204" pitchFamily="66" charset="0"/>
              </a:rPr>
              <a:t>number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Step 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  <a:r>
              <a:rPr lang="en-GB" dirty="0">
                <a:latin typeface="Comic Sans MS" panose="030F0702030302020204" pitchFamily="66" charset="0"/>
              </a:rPr>
              <a:t>: Draw the multiplication grid. The bigger number goes along the top – tens first, then units. The smaller number goes along the side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3: </a:t>
            </a:r>
            <a:r>
              <a:rPr lang="en-GB" dirty="0">
                <a:latin typeface="Comic Sans MS" panose="030F0702030302020204" pitchFamily="66" charset="0"/>
              </a:rPr>
              <a:t>Multiply the </a:t>
            </a:r>
            <a:r>
              <a:rPr lang="en-GB" dirty="0" smtClean="0">
                <a:latin typeface="Comic Sans MS" panose="030F0702030302020204" pitchFamily="66" charset="0"/>
              </a:rPr>
              <a:t>1-digit </a:t>
            </a:r>
            <a:r>
              <a:rPr lang="en-GB" dirty="0">
                <a:latin typeface="Comic Sans MS" panose="030F0702030302020204" pitchFamily="66" charset="0"/>
              </a:rPr>
              <a:t>number by the tens in the 2-digit number. 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4: </a:t>
            </a:r>
            <a:r>
              <a:rPr lang="en-GB" dirty="0">
                <a:latin typeface="Comic Sans MS" panose="030F0702030302020204" pitchFamily="66" charset="0"/>
              </a:rPr>
              <a:t>Multiply the 1-digit number by the units in the 2-digit number. 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5: </a:t>
            </a:r>
            <a:r>
              <a:rPr lang="en-GB" dirty="0">
                <a:latin typeface="Comic Sans MS" panose="030F0702030302020204" pitchFamily="66" charset="0"/>
              </a:rPr>
              <a:t>Add together both of the multiplication answers. Write the answer next to the </a:t>
            </a:r>
            <a:r>
              <a:rPr lang="en-GB" dirty="0" smtClean="0">
                <a:latin typeface="Comic Sans MS" panose="030F0702030302020204" pitchFamily="66" charset="0"/>
              </a:rPr>
              <a:t>calculation.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to check the answer!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915" y="115910"/>
            <a:ext cx="925427" cy="937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599" y="115909"/>
            <a:ext cx="925427" cy="93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1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70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39348"/>
              </p:ext>
            </p:extLst>
          </p:nvPr>
        </p:nvGraphicFramePr>
        <p:xfrm>
          <a:off x="562966" y="3057993"/>
          <a:ext cx="4743552" cy="2068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1184"/>
                <a:gridCol w="1581184"/>
                <a:gridCol w="1581184"/>
              </a:tblGrid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744474"/>
              </p:ext>
            </p:extLst>
          </p:nvPr>
        </p:nvGraphicFramePr>
        <p:xfrm>
          <a:off x="6469089" y="3058132"/>
          <a:ext cx="3259530" cy="254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953"/>
                <a:gridCol w="325953"/>
                <a:gridCol w="325953"/>
                <a:gridCol w="325953"/>
                <a:gridCol w="325953"/>
                <a:gridCol w="325953"/>
                <a:gridCol w="325953"/>
                <a:gridCol w="325953"/>
                <a:gridCol w="325953"/>
                <a:gridCol w="325953"/>
              </a:tblGrid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310306"/>
              </p:ext>
            </p:extLst>
          </p:nvPr>
        </p:nvGraphicFramePr>
        <p:xfrm>
          <a:off x="9751934" y="3043001"/>
          <a:ext cx="1130716" cy="2546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679"/>
                <a:gridCol w="282679"/>
                <a:gridCol w="282679"/>
                <a:gridCol w="282679"/>
              </a:tblGrid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0928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50928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743607" y="2603287"/>
            <a:ext cx="5700" cy="3169894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6073515" y="3050499"/>
            <a:ext cx="46144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6475751" y="2423410"/>
            <a:ext cx="8018" cy="33497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19074" y="2453389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x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14945" y="2453389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56375" y="248087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7621" y="3957402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8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66</a:t>
            </a: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             60 + 6 = 66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716767"/>
              </p:ext>
            </p:extLst>
          </p:nvPr>
        </p:nvGraphicFramePr>
        <p:xfrm>
          <a:off x="3213609" y="3678567"/>
          <a:ext cx="5756856" cy="1854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/>
                <a:gridCol w="1918952"/>
                <a:gridCol w="1918952"/>
              </a:tblGrid>
              <a:tr h="975495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79231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60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05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128</a:t>
            </a: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             120 + 8 = 128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843229"/>
              </p:ext>
            </p:extLst>
          </p:nvPr>
        </p:nvGraphicFramePr>
        <p:xfrm>
          <a:off x="3084655" y="3537889"/>
          <a:ext cx="5756856" cy="1965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/>
                <a:gridCol w="1918952"/>
                <a:gridCol w="1918952"/>
              </a:tblGrid>
              <a:tr h="98721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77971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120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024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168</a:t>
            </a:r>
          </a:p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              160 + 8 = 168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253647"/>
              </p:ext>
            </p:extLst>
          </p:nvPr>
        </p:nvGraphicFramePr>
        <p:xfrm>
          <a:off x="3014318" y="3547269"/>
          <a:ext cx="5756856" cy="1775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/>
                <a:gridCol w="1918952"/>
                <a:gridCol w="1918952"/>
              </a:tblGrid>
              <a:tr h="952049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7169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160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06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Reminder 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 use the grid method to </a:t>
            </a:r>
            <a:r>
              <a:rPr lang="en-GB" sz="440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 2-digit 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and 2-digit numbers</a:t>
            </a: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29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x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15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= 400 + 50 = 450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           200 + 25 = 225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           450  + 225  = 675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242723"/>
              </p:ext>
            </p:extLst>
          </p:nvPr>
        </p:nvGraphicFramePr>
        <p:xfrm>
          <a:off x="3108102" y="3784074"/>
          <a:ext cx="5756856" cy="248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/>
                <a:gridCol w="1918952"/>
                <a:gridCol w="1918952"/>
              </a:tblGrid>
              <a:tr h="101066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3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731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400</a:t>
                      </a:r>
                      <a:endParaRPr lang="en-GB" sz="3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  <a:endParaRPr lang="en-GB" sz="3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731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32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200</a:t>
                      </a:r>
                      <a:endParaRPr lang="en-GB" sz="3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25</a:t>
                      </a:r>
                      <a:endParaRPr lang="en-GB" sz="3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86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48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x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23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= </a:t>
            </a:r>
            <a:r>
              <a:rPr lang="en-GB" sz="3200" dirty="0" smtClean="0">
                <a:latin typeface="Comic Sans MS" panose="030F0702030302020204" pitchFamily="66" charset="0"/>
              </a:rPr>
              <a:t>800 </a:t>
            </a:r>
            <a:r>
              <a:rPr lang="en-GB" sz="3200" dirty="0" smtClean="0">
                <a:latin typeface="Comic Sans MS" panose="030F0702030302020204" pitchFamily="66" charset="0"/>
              </a:rPr>
              <a:t>+ 16 = </a:t>
            </a:r>
            <a:r>
              <a:rPr lang="en-GB" sz="3200" dirty="0" smtClean="0">
                <a:latin typeface="Comic Sans MS" panose="030F0702030302020204" pitchFamily="66" charset="0"/>
              </a:rPr>
              <a:t>960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                120 + 24 = 144 </a:t>
            </a:r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                 144 + </a:t>
            </a:r>
            <a:r>
              <a:rPr lang="en-GB" sz="3200" dirty="0" smtClean="0">
                <a:latin typeface="Comic Sans MS" panose="030F0702030302020204" pitchFamily="66" charset="0"/>
              </a:rPr>
              <a:t>960  </a:t>
            </a:r>
            <a:r>
              <a:rPr lang="en-GB" sz="3200" dirty="0" smtClean="0">
                <a:latin typeface="Comic Sans MS" panose="030F0702030302020204" pitchFamily="66" charset="0"/>
              </a:rPr>
              <a:t>= </a:t>
            </a:r>
            <a:r>
              <a:rPr lang="en-GB" sz="3200" dirty="0" smtClean="0">
                <a:latin typeface="Comic Sans MS" panose="030F0702030302020204" pitchFamily="66" charset="0"/>
              </a:rPr>
              <a:t>1,104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724192"/>
              </p:ext>
            </p:extLst>
          </p:nvPr>
        </p:nvGraphicFramePr>
        <p:xfrm>
          <a:off x="2967426" y="3901305"/>
          <a:ext cx="5756856" cy="233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/>
                <a:gridCol w="1918952"/>
                <a:gridCol w="1918952"/>
              </a:tblGrid>
              <a:tr h="858264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0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0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7316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0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800</a:t>
                      </a:r>
                      <a:endParaRPr lang="en-GB" sz="4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160</a:t>
                      </a:r>
                      <a:endParaRPr lang="en-GB" sz="4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7316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40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120</a:t>
                      </a:r>
                      <a:endParaRPr lang="en-GB" sz="4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24</a:t>
                      </a:r>
                      <a:endParaRPr lang="en-GB" sz="40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05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273</Words>
  <Application>Microsoft Office PowerPoint</Application>
  <PresentationFormat>Custom</PresentationFormat>
  <Paragraphs>89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Reminder </vt:lpstr>
      <vt:lpstr>Multiply</vt:lpstr>
      <vt:lpstr>Steps to success!</vt:lpstr>
      <vt:lpstr>The grid method</vt:lpstr>
      <vt:lpstr>The grid method</vt:lpstr>
      <vt:lpstr>The grid method</vt:lpstr>
      <vt:lpstr>The grid method</vt:lpstr>
      <vt:lpstr>Reminder </vt:lpstr>
      <vt:lpstr>The grid method</vt:lpstr>
      <vt:lpstr>The grid method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</dc:creator>
  <cp:lastModifiedBy>Windows User</cp:lastModifiedBy>
  <cp:revision>7</cp:revision>
  <dcterms:created xsi:type="dcterms:W3CDTF">2014-11-26T20:29:07Z</dcterms:created>
  <dcterms:modified xsi:type="dcterms:W3CDTF">2020-05-17T15:06:20Z</dcterms:modified>
</cp:coreProperties>
</file>